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57"/>
  </p:notesMasterIdLst>
  <p:handoutMasterIdLst>
    <p:handoutMasterId r:id="rId58"/>
  </p:handoutMasterIdLst>
  <p:sldIdLst>
    <p:sldId id="35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6" r:id="rId53"/>
    <p:sldId id="428" r:id="rId54"/>
    <p:sldId id="429" r:id="rId55"/>
    <p:sldId id="427" r:id="rId56"/>
  </p:sldIdLst>
  <p:sldSz cx="9144000" cy="6858000" type="screen4x3"/>
  <p:notesSz cx="7315200" cy="96012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8BFDCB-BC6E-4A9F-B397-FFD774649D51}" type="datetimeFigureOut">
              <a:rPr lang="th-TH"/>
              <a:pPr>
                <a:defRPr/>
              </a:pPr>
              <a:t>11/10/57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4C0800-8DE4-4EE1-ABA1-E114C49AA7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717537-84E8-451E-8054-DBBA9570D630}" type="datetimeFigureOut">
              <a:rPr lang="th-TH"/>
              <a:pPr>
                <a:defRPr/>
              </a:pPr>
              <a:t>11/10/57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7C93F-53CE-471B-8641-7EBE2593B4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DBEF3-6B0D-477E-A680-240A64640970}" type="slidenum">
              <a:rPr lang="en-US" smtClean="0">
                <a:ea typeface="Gulim" pitchFamily="34" charset="-127"/>
              </a:rPr>
              <a:pPr/>
              <a:t>1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7"/>
          <p:cNvGraphicFramePr>
            <a:graphicFrameLocks noChangeAspect="1"/>
          </p:cNvGraphicFramePr>
          <p:nvPr/>
        </p:nvGraphicFramePr>
        <p:xfrm>
          <a:off x="0" y="260350"/>
          <a:ext cx="5546725" cy="6381750"/>
        </p:xfrm>
        <a:graphic>
          <a:graphicData uri="http://schemas.openxmlformats.org/presentationml/2006/ole">
            <p:oleObj spid="_x0000_s76802" name="Image" r:id="rId3" imgW="4457143" imgH="4780952" progId="">
              <p:embed/>
            </p:oleObj>
          </a:graphicData>
        </a:graphic>
      </p:graphicFrame>
      <p:sp>
        <p:nvSpPr>
          <p:cNvPr id="5" name="Freeform 79"/>
          <p:cNvSpPr>
            <a:spLocks/>
          </p:cNvSpPr>
          <p:nvPr/>
        </p:nvSpPr>
        <p:spPr bwMode="gray">
          <a:xfrm>
            <a:off x="2700338" y="0"/>
            <a:ext cx="6624637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6" name="Freeform 50"/>
          <p:cNvSpPr>
            <a:spLocks/>
          </p:cNvSpPr>
          <p:nvPr/>
        </p:nvSpPr>
        <p:spPr bwMode="gray">
          <a:xfrm>
            <a:off x="4071938" y="0"/>
            <a:ext cx="5037137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6165850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คลิกเพื่อแก้ไขลักษณะชื่อเรื่องรองต้นแบบ</a:t>
            </a: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550" y="6553200"/>
            <a:ext cx="2133600" cy="152400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D9E99DC-BD6F-44FC-B47E-6BE02AEA8E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quarter" idx="1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0172FC-558A-4FC7-B284-8C5AC9031247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601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C87A-A9CA-465E-80E3-3DFAE35E80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7322-6DAC-46B5-B094-14353EAB85B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7042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84950" y="265113"/>
            <a:ext cx="2054225" cy="612933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20688" y="265113"/>
            <a:ext cx="6011862" cy="61293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872F-3A58-46EC-A512-FAE65C56BB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6402-0854-402F-91FD-9CD4F28A7B40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20688" y="1138238"/>
            <a:ext cx="8218487" cy="5256212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คลิกไอคอนเพื่อเพิ่มตาราง</a:t>
            </a:r>
            <a:endParaRPr lang="th-TH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ECEF-5F15-4978-B9D4-6FE32AA6D5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9800-EDCB-42A8-8420-11396448D450}" type="datetimeFigureOut">
              <a:rPr lang="en-US"/>
              <a:pPr>
                <a:defRPr/>
              </a:pPr>
              <a:t>10/11/2014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ชื่อเรื่อง เนื้อหา 2 ส่วน และ 1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0688" y="1138238"/>
            <a:ext cx="4032250" cy="25511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20688" y="3841750"/>
            <a:ext cx="4032250" cy="25527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3"/>
          </p:nvPr>
        </p:nvSpPr>
        <p:spPr>
          <a:xfrm>
            <a:off x="4605338" y="1138238"/>
            <a:ext cx="4033837" cy="5256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DC692-77ED-479E-90E7-01EE79B57F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2D0E-99CA-4C59-8667-84EC78AB672F}" type="datetimeFigureOut">
              <a:rPr lang="en-US"/>
              <a:pPr>
                <a:defRPr/>
              </a:pPr>
              <a:t>10/11/2014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20688" y="1138238"/>
            <a:ext cx="8218487" cy="5256212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คลิกไอคอนเพื่อเพิ่มแผนภูมิ</a:t>
            </a:r>
            <a:endParaRPr lang="th-TH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BB17-BB1E-46BA-99FB-47E7BA30FB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DEED-CCAD-402A-9DD6-D70BD03730F5}" type="datetimeFigureOut">
              <a:rPr lang="en-US"/>
              <a:pPr>
                <a:defRPr/>
              </a:pPr>
              <a:t>10/11/2014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7826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E5C1-8965-4A1A-A413-AA38CE92A8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F2D7-1E1E-40EC-AEDC-A5C94972791E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8850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6ADD-D46B-4B5A-8189-4D0E3AC393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06C3-D270-4111-974C-437AE6EE32DC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9874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20688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05338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F020-D62F-4980-B4F9-6E8252AC51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B705-A798-48D9-8106-74B9E7FD7FFB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8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089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FE41-8C34-4813-BC74-47C1FDC33E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5FE4-E794-4E37-B623-7AD1876CC07A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4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1922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5" name="ตัวยึดหมายเลขภาพนิ่ง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863B-95B0-43D0-A4D3-A299AEADC9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4ED3-5439-4186-954C-6BE70649BF1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3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2946" name="Image" r:id="rId3" imgW="7580952" imgH="695238" progId="">
              <p:embed/>
            </p:oleObj>
          </a:graphicData>
        </a:graphic>
      </p:graphicFrame>
      <p:sp>
        <p:nvSpPr>
          <p:cNvPr id="4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F9D7-4A47-4F06-A0F8-1D5FA198C6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491B-EA66-40D9-8669-11076780CB1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3970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893-8755-4026-9399-408AC922DF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9533-8174-45AC-BADF-FB95910BA33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4994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6983-2D30-4F5E-B826-4D8A72A492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2A9A-3A61-4A3E-9FA9-8C3FCB0E3E51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6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026" name="Image" r:id="rId17" imgW="7580952" imgH="695238" progId="">
              <p:embed/>
            </p:oleObj>
          </a:graphicData>
        </a:graphic>
      </p:graphicFrame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1638" y="6526213"/>
            <a:ext cx="5762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2B42FEDF-E1E3-4F57-9C0B-3A807731D5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00" y="6526213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526213"/>
            <a:ext cx="1317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D3D79481-F8A1-4EAC-8B81-356C37CFDA6F}" type="datetimeFigureOut">
              <a:rPr lang="en-US"/>
              <a:pPr>
                <a:defRPr/>
              </a:pPr>
              <a:t>10/11/2014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32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0688" y="1138238"/>
            <a:ext cx="82184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ko-KR" smtClean="0"/>
              <a:t>ระดับที่สอง</a:t>
            </a:r>
          </a:p>
          <a:p>
            <a:pPr lvl="2"/>
            <a:r>
              <a:rPr lang="th-TH" altLang="ko-KR" smtClean="0"/>
              <a:t>ระดับที่สาม</a:t>
            </a:r>
          </a:p>
          <a:p>
            <a:pPr lvl="3"/>
            <a:r>
              <a:rPr lang="th-TH" altLang="ko-KR" smtClean="0"/>
              <a:t>ระดับที่สี่</a:t>
            </a:r>
          </a:p>
          <a:p>
            <a:pPr lvl="4"/>
            <a:r>
              <a:rPr lang="th-TH" altLang="ko-KR" smtClean="0"/>
              <a:t>ระดับที่ห้า</a:t>
            </a:r>
            <a:endParaRPr lang="en-US" altLang="ko-KR" smtClean="0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265113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07" r:id="rId12"/>
    <p:sldLayoutId id="2147484008" r:id="rId13"/>
    <p:sldLayoutId id="2147484009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freestatistics.altervista.org/screenshot/AnalysisShot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Som\clip_image001_0007.gi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17500" y="476250"/>
            <a:ext cx="8575675" cy="2951163"/>
          </a:xfrm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6600FF"/>
              </a:buClr>
            </a:pPr>
            <a:r>
              <a:rPr lang="en-US" sz="4800" dirty="0" smtClean="0">
                <a:solidFill>
                  <a:srgbClr val="FF0000"/>
                </a:solidFill>
              </a:rPr>
              <a:t>Digital Image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white">
          <a:xfrm>
            <a:off x="785786" y="5500654"/>
            <a:ext cx="8072462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  <a:t/>
            </a:r>
            <a:b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</a:br>
            <a:r>
              <a:rPr lang="th-TH" sz="4000" b="1" kern="0" dirty="0" smtClean="0">
                <a:solidFill>
                  <a:schemeClr val="accent1"/>
                </a:solidFill>
                <a:latin typeface="+mj-lt"/>
                <a:cs typeface="+mj-cs"/>
              </a:rPr>
              <a:t>โดย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อาจารย์เนารุ่ง</a:t>
            </a:r>
            <a:r>
              <a:rPr kumimoji="1" lang="th-TH" sz="40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  วิชาราช</a:t>
            </a: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แนะนำวิชา จุดมุ่งหมาย</a:t>
            </a:r>
            <a:endParaRPr kumimoji="1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ulim" pitchFamily="34" charset="-127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31576-7B8B-4F64-BEDE-BC5C3DEADACD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8. ข้อ</a:t>
            </a:r>
            <a:r>
              <a:rPr lang="th-TH" sz="3500" b="1" dirty="0"/>
              <a:t>ใด</a:t>
            </a:r>
            <a:r>
              <a:rPr lang="th-TH" sz="3500" b="1" dirty="0" smtClean="0"/>
              <a:t>กล่าว</a:t>
            </a:r>
            <a:r>
              <a:rPr lang="th-TH" sz="3500" b="1" u="sng" dirty="0" smtClean="0">
                <a:solidFill>
                  <a:srgbClr val="FF0000"/>
                </a:solidFill>
              </a:rPr>
              <a:t>ไม่ถูกต้อง </a:t>
            </a:r>
            <a:r>
              <a:rPr lang="th-TH" sz="3500" b="1" dirty="0" smtClean="0"/>
              <a:t>เกี่ยวกับ</a:t>
            </a:r>
            <a:r>
              <a:rPr lang="th-TH" sz="3500" b="1" dirty="0"/>
              <a:t>หลักการทำงานของกราฟิกแบบ </a:t>
            </a:r>
            <a:r>
              <a:rPr lang="en-US" sz="3500" b="1" dirty="0">
                <a:latin typeface="Angsana New" pitchFamily="18" charset="-34"/>
              </a:rPr>
              <a:t>Raster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52600" y="2057400"/>
            <a:ext cx="68405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ก. ใช้สร้างภาพ แก้ไขและตกแต่งภาพ เหมาะกับ                    </a:t>
            </a:r>
            <a:r>
              <a:rPr lang="th-TH" sz="3200" b="1" dirty="0" smtClean="0"/>
              <a:t>การออกแบบภาพถ่ายสตูดิโอ</a:t>
            </a:r>
            <a:endParaRPr lang="th-TH" sz="3200" b="1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52600" y="3124200"/>
            <a:ext cx="66605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ข. ภาพเกิดจากจุดสีสี่เหลี่ยมเล็ก ๆหลาย ๆ จุดมาเรียงต่อกันจนเกิดเป็นรูปภาพ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54004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ค. ภาพเกิดจากการอ้างอิงความสัมพันธ์ทางคณิตศาสตร์หรือการคำนวณ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52600" y="5181600"/>
            <a:ext cx="53104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sz="3200" b="1" dirty="0">
                <a:latin typeface="Angsana New" pitchFamily="18" charset="-34"/>
              </a:rPr>
              <a:t>RGB </a:t>
            </a:r>
            <a:r>
              <a:rPr lang="th-TH" sz="3200" b="1" dirty="0"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120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6200" y="6012872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Next</a:t>
            </a:r>
            <a:endParaRPr lang="th-TH" dirty="0"/>
          </a:p>
        </p:txBody>
      </p:sp>
      <p:sp>
        <p:nvSpPr>
          <p:cNvPr id="5120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609600" y="601287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Back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4400" y="1584325"/>
            <a:ext cx="7239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9. ภาพกราฟิก</a:t>
            </a:r>
            <a:r>
              <a:rPr lang="th-TH" sz="3500" b="1" dirty="0"/>
              <a:t>ที่ใช้กับคอมพิวเตอร์แบ่งออกเป็นกี่ประเภท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599" y="2803525"/>
            <a:ext cx="3389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/>
              <a:t>ก. 2 ประเภท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95799" y="2803525"/>
            <a:ext cx="37172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ข. 3 ประเภท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4098925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ค. 4 ประเภท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0" y="4175125"/>
            <a:ext cx="3061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ง. 5 ประเภท</a:t>
            </a:r>
          </a:p>
        </p:txBody>
      </p:sp>
      <p:sp>
        <p:nvSpPr>
          <p:cNvPr id="5018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018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3600" b="1" dirty="0" smtClean="0">
                <a:latin typeface="Angsana New" pitchFamily="18" charset="-34"/>
              </a:rPr>
              <a:t>10. </a:t>
            </a:r>
            <a:r>
              <a:rPr lang="th-TH" sz="3600" b="1" dirty="0" smtClean="0">
                <a:latin typeface="Angsana New" pitchFamily="18" charset="-34"/>
              </a:rPr>
              <a:t>ในการแสดงผลลัพธ์ของภาพผ่านทางอุปกรณ์จอภาพและเครื่องพิมพ์ โดยมีปัจจัยใดที่ทำให้การแสดงภาพบนอุปกรณ์ชนิดเดียวกันมีความแตกต่างกัน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ก.การจัดเก็บไฟล์ภาพ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ข.ความละเอียด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ค.ขนาดของจอภาพ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ง. ข้อ ข และ ค ถูก</a:t>
            </a:r>
          </a:p>
          <a:p>
            <a:pPr algn="thaiDist">
              <a:spcBef>
                <a:spcPct val="50000"/>
              </a:spcBef>
            </a:pP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4916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791200"/>
            <a:ext cx="838200" cy="533400"/>
          </a:xfrm>
          <a:prstGeom prst="actionButtonHom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14348" y="1071546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buFont typeface="Wingdings" pitchFamily="2" charset="2"/>
              <a:buChar char="Ø"/>
            </a:pPr>
            <a:r>
              <a:rPr lang="th-TH" sz="4000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 ประเภทของภาพ</a:t>
            </a:r>
            <a:endParaRPr lang="en-US" sz="4000" b="1" dirty="0" smtClean="0">
              <a:ln w="50800"/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th-TH" sz="4000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 ภาพเวกเตอร์</a:t>
            </a:r>
            <a:endParaRPr lang="en-US" sz="4000" b="1" dirty="0" smtClean="0">
              <a:ln w="50800"/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th-TH" sz="4000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 ภาพบิตแมป</a:t>
            </a:r>
            <a:endParaRPr lang="en-US" sz="4000" b="1" dirty="0" smtClean="0">
              <a:ln w="50800"/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th-TH" sz="4000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th-TH" sz="4000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เลเยอร์</a:t>
            </a:r>
            <a:endParaRPr lang="en-US" sz="4000" b="1" dirty="0" smtClean="0">
              <a:ln w="50800"/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th-TH" sz="4000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 สี</a:t>
            </a:r>
            <a:endParaRPr lang="en-US" sz="4000" b="1" dirty="0" smtClean="0">
              <a:ln w="50800"/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th-TH" sz="4000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 กราฟิกแบบ 3 มิติ</a:t>
            </a:r>
            <a:endParaRPr lang="en-US" sz="4000" b="1" dirty="0">
              <a:ln w="5080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971800" y="61722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57224" y="0"/>
            <a:ext cx="61786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รายละเอียดเนื้อหา</a:t>
            </a:r>
            <a:endParaRPr lang="th-TH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599" y="4204017"/>
            <a:ext cx="1577107" cy="1637983"/>
            <a:chOff x="2200" y="1570"/>
            <a:chExt cx="1496" cy="1496"/>
          </a:xfrm>
        </p:grpSpPr>
        <p:sp>
          <p:nvSpPr>
            <p:cNvPr id="5" name="Oval 2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9999FF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6" name="Oval 2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B84D"/>
                </a:gs>
                <a:gs pos="100000">
                  <a:srgbClr val="FF9900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7" name="Oval 3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53538A"/>
                </a:gs>
                <a:gs pos="50000">
                  <a:srgbClr val="9999FF"/>
                </a:gs>
                <a:gs pos="100000">
                  <a:srgbClr val="53538A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8" name="Oval 3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C4A00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9" name="Oval 32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1616074" y="2438400"/>
            <a:ext cx="6003925" cy="23399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rgbClr val="FF9900"/>
              </a:gs>
              <a:gs pos="100000">
                <a:srgbClr val="FFDDAA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38674" y="4216717"/>
            <a:ext cx="1577107" cy="1637983"/>
            <a:chOff x="2200" y="1570"/>
            <a:chExt cx="1496" cy="1496"/>
          </a:xfrm>
        </p:grpSpPr>
        <p:sp>
          <p:nvSpPr>
            <p:cNvPr id="12" name="Oval 2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2D6BC7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87AADF"/>
                </a:gs>
                <a:gs pos="100000">
                  <a:srgbClr val="2D6BC7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183A6C"/>
                </a:gs>
                <a:gs pos="50000">
                  <a:srgbClr val="2D6BC7"/>
                </a:gs>
                <a:gs pos="100000">
                  <a:srgbClr val="183A6C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15" name="Oval 2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2D6BC7"/>
                </a:gs>
                <a:gs pos="100000">
                  <a:srgbClr val="163461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16" name="Oval 27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15325C"/>
                </a:gs>
                <a:gs pos="100000">
                  <a:srgbClr val="2D6BC7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511924" y="4216717"/>
            <a:ext cx="1577107" cy="1637983"/>
            <a:chOff x="2200" y="1570"/>
            <a:chExt cx="1496" cy="1496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B9B9B9"/>
                </a:gs>
                <a:gs pos="100000">
                  <a:srgbClr val="969696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515151"/>
                </a:gs>
                <a:gs pos="50000">
                  <a:srgbClr val="969696"/>
                </a:gs>
                <a:gs pos="100000">
                  <a:srgbClr val="515151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21" name="Oval 2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494949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840038" y="4216717"/>
            <a:ext cx="1577105" cy="1637983"/>
            <a:chOff x="2200" y="1570"/>
            <a:chExt cx="1496" cy="1496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9999FF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B8B8FF"/>
                </a:gs>
                <a:gs pos="100000">
                  <a:srgbClr val="9999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53538A"/>
                </a:gs>
                <a:gs pos="50000">
                  <a:srgbClr val="9999FF"/>
                </a:gs>
                <a:gs pos="100000">
                  <a:srgbClr val="53538A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4A4A7C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  <p:sp>
          <p:nvSpPr>
            <p:cNvPr id="28" name="Oval 17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474776"/>
                </a:gs>
                <a:gs pos="100000">
                  <a:srgbClr val="9999FF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E"/>
            </a:p>
          </p:txBody>
        </p:sp>
      </p:grp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057400" y="1752600"/>
            <a:ext cx="5181600" cy="647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/>
              </a:gs>
              <a:gs pos="50000">
                <a:srgbClr val="E6E6FF"/>
              </a:gs>
              <a:gs pos="100000">
                <a:srgbClr val="9999FF"/>
              </a:gs>
            </a:gsLst>
            <a:lin ang="0" scaled="1"/>
          </a:gradFill>
          <a:ln w="19050">
            <a:solidFill>
              <a:srgbClr val="B2B2B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sz="32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ความรู้เบื้องต้นเกี่ยวกับคอมพิวเตอร์กราฟิก</a:t>
            </a:r>
            <a:endParaRPr lang="th-TH" sz="3200" b="1" dirty="0">
              <a:ln w="5080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Rectangle 9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990600" y="48006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วัตถุประสงค์</a:t>
            </a:r>
            <a:endParaRPr lang="th-TH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Rectangl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76800" y="4800600"/>
            <a:ext cx="110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บทเรียน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11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971800" y="4572000"/>
            <a:ext cx="1371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ทดสอบก่อนเรียน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angle 1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6629400" y="4572000"/>
            <a:ext cx="1371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ทดสอบ</a:t>
            </a:r>
          </a:p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หลังเรียน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7158" y="1000108"/>
            <a:ext cx="85344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36000" spc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33400" indent="-533400">
              <a:spcBef>
                <a:spcPct val="50000"/>
              </a:spcBef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สามารถบอกความหมายของคอมพิวเตอร์กราฟิก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ได้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2. บอกประเภทของภาพได้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533400">
              <a:spcBef>
                <a:spcPct val="50000"/>
              </a:spcBef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3. สามารถอธิบายหลักการ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ทำงานและการแสดงผลของ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ภาพเวกเตอร์ได้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533400">
              <a:spcBef>
                <a:spcPct val="50000"/>
              </a:spcBef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4. สามารถอธิบายความแตกต่างระหว่างภาพเวกเตอร์และภาพบิตแมปได้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5. อธิบายการหน้าที่และการประยุกต์ใช้</a:t>
            </a:r>
            <a:r>
              <a:rPr lang="th-TH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งานเลเยอร์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ได้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533400">
              <a:spcBef>
                <a:spcPct val="50000"/>
              </a:spcBef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6.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สามารถบอกหลักการใช้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สีใน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คอมพิวเตอร์ได้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สามารถบอกประโยชน์ของคอมพิวเตอร์กราฟิกในงานด้านต่างๆ ได้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7158" y="142852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ln w="50800"/>
                <a:solidFill>
                  <a:srgbClr val="FF0000"/>
                </a:solidFill>
              </a:rPr>
              <a:t>วัตถุประสงค์เชิงพฤติกรรม</a:t>
            </a:r>
            <a:endParaRPr lang="th-TH" sz="40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615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>
                <a:ln w="50800"/>
                <a:solidFill>
                  <a:schemeClr val="bg1">
                    <a:shade val="50000"/>
                  </a:schemeClr>
                </a:solidFill>
              </a:rPr>
              <a:t>Next</a:t>
            </a:r>
            <a:endParaRPr lang="th-TH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15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>
                <a:ln w="50800"/>
                <a:solidFill>
                  <a:schemeClr val="bg1">
                    <a:shade val="50000"/>
                  </a:schemeClr>
                </a:solidFill>
              </a:rPr>
              <a:t>Back</a:t>
            </a:r>
            <a:endParaRPr lang="th-TH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53" name="Picture 9" descr="j02919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785794"/>
            <a:ext cx="1600199" cy="1694328"/>
          </a:xfrm>
          <a:prstGeom prst="rect">
            <a:avLst/>
          </a:prstGeom>
          <a:noFill/>
        </p:spPr>
      </p:pic>
      <p:sp>
        <p:nvSpPr>
          <p:cNvPr id="6154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n w="50800"/>
                <a:solidFill>
                  <a:schemeClr val="bg1">
                    <a:shade val="50000"/>
                  </a:schemeClr>
                </a:solidFill>
              </a:rPr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7158" y="21429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ความหมายของกราฟิก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4282" y="92867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     </a:t>
            </a:r>
            <a:r>
              <a:rPr lang="th-TH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กราฟิก 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(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Graphic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) มักเขียนผิดเป็น </a:t>
            </a:r>
            <a:r>
              <a:rPr lang="th-TH" sz="3200" b="1" dirty="0" err="1">
                <a:ln w="50800"/>
                <a:solidFill>
                  <a:srgbClr val="FF0000"/>
                </a:solidFill>
                <a:latin typeface="Angsana New" pitchFamily="18" charset="-34"/>
              </a:rPr>
              <a:t>กราฟิกส์</a:t>
            </a:r>
            <a:r>
              <a:rPr lang="th-TH" sz="32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2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 กราฟ</a:t>
            </a:r>
            <a:r>
              <a:rPr lang="th-TH" sz="32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ฟิกส์ </a:t>
            </a:r>
            <a:r>
              <a:rPr lang="th-TH" sz="32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200" b="1" dirty="0" err="1" smtClean="0">
                <a:ln w="50800"/>
                <a:solidFill>
                  <a:srgbClr val="FF0000"/>
                </a:solidFill>
                <a:latin typeface="Angsana New" pitchFamily="18" charset="-34"/>
              </a:rPr>
              <a:t>กราฟฟิก</a:t>
            </a:r>
            <a:r>
              <a:rPr lang="th-TH" sz="32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คำว่า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“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กราฟิก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”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 มาจากภาษา</a:t>
            </a:r>
            <a:r>
              <a:rPr lang="th-TH" sz="3200" b="1" dirty="0" err="1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กรีก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 ซึ่งหมายถึง การวาดเขียน และการเขียน ต่อมามีผู้ให้ความหมายของคำว่า กราฟิก ไว้หลายประการซึ่งสรุปได้ดังนี้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7158" y="2571744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    กราฟิก หมายถึง ศิลปะแขนงหนึ่งซึ่งใช้สื่อความหมายด้วยเส้น สัญลักษณ์ 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รูป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วาด 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ภาพถ่าย  กราฟ  แผนภูมิ 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การ์ตูน ฯลฯ เพื่อให้สามารถสื่อความหมายข้อมูลได้ถูกต้องตรงตามที่ผู้สื่อสารต้องการ</a:t>
            </a:r>
          </a:p>
        </p:txBody>
      </p:sp>
      <p:sp>
        <p:nvSpPr>
          <p:cNvPr id="27655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6200" y="62484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n w="50800"/>
                <a:solidFill>
                  <a:schemeClr val="bg1">
                    <a:shade val="50000"/>
                  </a:schemeClr>
                </a:solidFill>
              </a:rPr>
              <a:t>Next</a:t>
            </a:r>
            <a:endParaRPr lang="th-TH" sz="1200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7656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n w="50800"/>
                <a:solidFill>
                  <a:schemeClr val="bg1">
                    <a:shade val="50000"/>
                  </a:schemeClr>
                </a:solidFill>
              </a:rPr>
              <a:t>Back</a:t>
            </a:r>
            <a:endParaRPr lang="th-TH" sz="1200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7657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81400" y="6248400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1200" b="1" dirty="0">
                <a:ln w="50800"/>
                <a:solidFill>
                  <a:schemeClr val="bg1">
                    <a:shade val="50000"/>
                  </a:schemeClr>
                </a:solidFill>
              </a:rPr>
              <a:t>กลับสู่หน้าหลัก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596" y="4143380"/>
            <a:ext cx="838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/>
            <a:r>
              <a:rPr lang="th-TH" sz="3200" b="1" dirty="0" smtClean="0">
                <a:ln w="50800"/>
                <a:solidFill>
                  <a:schemeClr val="accent2"/>
                </a:solidFill>
                <a:latin typeface="Angsana New" pitchFamily="18" charset="-34"/>
              </a:rPr>
              <a:t>    กราฟิก </a:t>
            </a:r>
            <a:r>
              <a:rPr lang="en-US" sz="3200" b="1" dirty="0" smtClean="0">
                <a:ln w="50800"/>
                <a:solidFill>
                  <a:schemeClr val="accent2"/>
                </a:solidFill>
                <a:latin typeface="Angsana New" pitchFamily="18" charset="-34"/>
              </a:rPr>
              <a:t>(Graphic) </a:t>
            </a:r>
            <a:r>
              <a:rPr lang="th-TH" sz="3200" b="1" dirty="0" smtClean="0">
                <a:ln w="50800"/>
                <a:solidFill>
                  <a:schemeClr val="accent2"/>
                </a:solidFill>
                <a:latin typeface="Angsana New" pitchFamily="18" charset="-34"/>
              </a:rPr>
              <a:t>หมายถึง ภาพนิ่งที่เก็บอยู่ในรูปแบบดิจิตอลบนระบบคอมพิวเตอร์ โดยกราฟิกถือเป็นองค์ประกอบสำคัญของงานมัลติมีเดีย เพราะถูกนำไปใช้งานในหลายรูปแบบ </a:t>
            </a:r>
            <a:endParaRPr lang="th-TH" sz="3200" b="1" dirty="0">
              <a:ln w="50800"/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7158" y="0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ประเภทของภาพ</a:t>
            </a:r>
            <a:endParaRPr lang="th-TH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7158" y="4286256"/>
            <a:ext cx="822960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>
              <a:lnSpc>
                <a:spcPct val="90000"/>
              </a:lnSpc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	1.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 2 มิติ (2</a:t>
            </a:r>
            <a:r>
              <a:rPr lang="en-US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D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</a:t>
            </a:r>
            <a:r>
              <a:rPr lang="en-US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Image)</a:t>
            </a:r>
          </a:p>
          <a:p>
            <a:pPr lvl="1">
              <a:lnSpc>
                <a:spcPct val="90000"/>
              </a:lnSpc>
            </a:pP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2.ภาพ 3 มิติ (3</a:t>
            </a:r>
            <a:r>
              <a:rPr lang="en-US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D Image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)</a:t>
            </a:r>
          </a:p>
          <a:p>
            <a:pPr algn="thaiDist">
              <a:spcBef>
                <a:spcPct val="50000"/>
              </a:spcBef>
            </a:pP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th-TH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70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6200" y="6248400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Next</a:t>
            </a:r>
            <a:endParaRPr lang="th-TH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70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n w="50800"/>
                <a:solidFill>
                  <a:schemeClr val="bg1">
                    <a:shade val="50000"/>
                  </a:schemeClr>
                </a:solidFill>
              </a:rPr>
              <a:t>Back</a:t>
            </a:r>
            <a:endParaRPr lang="th-TH" sz="1400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705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09109" y="6237135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1400" b="1">
                <a:ln w="50800"/>
                <a:solidFill>
                  <a:schemeClr val="bg1">
                    <a:shade val="50000"/>
                  </a:schemeClr>
                </a:solidFill>
              </a:rPr>
              <a:t>กลับสู่หน้าหลัก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92867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ภาพที่ถูกนำมาใช้งานบนระบบคอมพิวเตอร์เกิดจาก </a:t>
            </a:r>
            <a:r>
              <a:rPr lang="en-US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th-TH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/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   การรวมกันของจุดสีที่เรียกว่า </a:t>
            </a:r>
            <a:r>
              <a:rPr lang="th-TH" sz="3600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พิก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เซล ซึ่งอยู่ในรูปแบบดิจิตอล คุณภาพของการแสดงภาพขึ้นอยู่กับ ความละเอียดของภาพ และประสิทธิภาพของฮาร์ดแวร์ เช่น จอภาพ การ์ดจอ และเครื่องพิมพ์ เป็นต้น โดยทั่วไปภาพกราฟิกที่นำมาใช้งานแบ่งเป็น 2 ประเภท คือ</a:t>
            </a:r>
            <a:endParaRPr lang="th-TH" sz="3600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ความหมายของคอมพิวเตอร์กราฟิก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0034" y="785794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  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คอมพิวเตอร์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กราฟิก หมายถึง การสร้าง การตกแต่งแก้ไข หรือการจัดการเกี่ยวกับรูปภาพโดยใช้เครื่องคอมในการจัดการ ยกตัวอย่างเช่น การทำ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Image Retouching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ภาพคนแก่ให้มีวัยที่เด็กขึ้น การสร้างภาพตามจินตนาการและการใช้ภาพกราฟิกในการนำเสนอข้อมูลต่าง ๆ เพื่อให้สามารถสื่อวามหมายได้ตรงตามที่ผู้สื่อสารต้องการและน่าสนใจยิ่งขึ้นด้วยกราฟ แผนภูมิ แผนภาพ เป็นต้น</a:t>
            </a:r>
          </a:p>
        </p:txBody>
      </p:sp>
      <p:sp>
        <p:nvSpPr>
          <p:cNvPr id="28679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28680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28681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5720" y="4572008"/>
            <a:ext cx="842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</a:rPr>
              <a:t>         คอมพิวเตอร์กราฟิก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</a:rPr>
              <a:t>(Computer graphic)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</a:rPr>
              <a:t>หมายถึง การใช้เทคโนโลยีต่างๆ ทั้งด้านซอฟต์แวร์ และฮาร์ดแวร์เพื่อสร้าง  จัดการ หรือแสดงผลลัพธ์ของกราฟิก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  <a:ln w="76200" cap="flat">
            <a:noFill/>
            <a:prstDash val="dashDot"/>
          </a:ln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54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ภาพ 2 </a:t>
            </a:r>
            <a:r>
              <a:rPr lang="th-TH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มิติ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(2D Graphic)</a:t>
            </a:r>
            <a:endParaRPr lang="th-TH" sz="5400" b="1" dirty="0">
              <a:ln w="50800"/>
              <a:solidFill>
                <a:schemeClr val="bg1">
                  <a:shade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214554"/>
            <a:ext cx="8458200" cy="3343275"/>
          </a:xfrm>
          <a:ln w="76200" cap="flat">
            <a:noFill/>
            <a:prstDash val="dashDot"/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8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ภาพที่</a:t>
            </a:r>
            <a:r>
              <a:rPr lang="th-TH" sz="4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สร้างและนำมาใช้งานกับคอมพิวเตอร์แบ่งได้ 2 ประเภท</a:t>
            </a:r>
          </a:p>
          <a:p>
            <a:pPr lvl="1"/>
            <a:r>
              <a:rPr lang="th-TH" sz="4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ภาพเวกเตอร์ (</a:t>
            </a:r>
            <a:r>
              <a:rPr lang="en-US" sz="4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Vector Graphic) </a:t>
            </a:r>
            <a:endParaRPr lang="th-TH" sz="48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lvl="1"/>
            <a:r>
              <a:rPr lang="th-TH" sz="4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ภาพบิตแมป (</a:t>
            </a:r>
            <a:r>
              <a:rPr lang="en-US" sz="4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Bitmapped Image)</a:t>
            </a:r>
            <a:endParaRPr lang="th-TH" sz="48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th-TH" sz="44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endParaRPr lang="th-TH" sz="40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857232"/>
            <a:ext cx="8499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FF0000"/>
                </a:solidFill>
              </a:rPr>
              <a:t>     กราฟิกแบบ 2 มิติ เป็นภาพที่พบเห็นโดยทั่วไป เช่น ภาพถ่าย รูปวาด ภาพลายเส้น  สัญลักษณ์  กราฟ  รวมถึงการ์ตูนต่างๆ ในโทรทัศน์</a:t>
            </a:r>
            <a:br>
              <a:rPr lang="th-TH" sz="3600" b="1" dirty="0" smtClean="0">
                <a:solidFill>
                  <a:srgbClr val="FF0000"/>
                </a:solidFill>
              </a:rPr>
            </a:br>
            <a:endParaRPr lang="th-TH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611505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แบบทดสอบก่อนเรียน</a:t>
            </a:r>
            <a:endParaRPr lang="th-TH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7111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  <a:ln w="76200" cap="flat">
            <a:noFill/>
            <a:prstDash val="dashDot"/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50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  <a:cs typeface="JasmineUPC" pitchFamily="18" charset="-34"/>
              </a:rPr>
              <a:t>ภาพเวกเตอร์ </a:t>
            </a:r>
            <a:r>
              <a:rPr lang="th-TH" sz="50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(</a:t>
            </a:r>
            <a:r>
              <a:rPr lang="en-US" sz="50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Vector Graphic)</a:t>
            </a:r>
            <a:endParaRPr lang="th-TH" sz="5000" b="1" dirty="0">
              <a:ln w="50800"/>
              <a:solidFill>
                <a:schemeClr val="bg1">
                  <a:shade val="5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92407"/>
            <a:ext cx="4616450" cy="448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876800" y="1797050"/>
            <a:ext cx="3962400" cy="4584700"/>
          </a:xfrm>
          <a:prstGeom prst="rect">
            <a:avLst/>
          </a:prstGeom>
          <a:noFill/>
          <a:ln w="76200">
            <a:noFill/>
            <a:prstDash val="dashDot"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ภาพเวกเตอร์แสดงถึงภาพลักษณ์ที่มีโครงสร้างทางเรขาคณิต และสร้างด้วยหลักทางคณิตศาสตร์ จึงต้องจัดเก็บข้อมูลในรูปแบบของ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คำสั่ง ภาพดูคล้ายกับรูปวาดลายเส้น</a:t>
            </a:r>
            <a:endParaRPr lang="th-TH" sz="3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62000" y="6165850"/>
            <a:ext cx="7561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h-TH" sz="24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ลักษณะการวาดรูปสี่เหลี่ยมด้วยโปรแกรม </a:t>
            </a:r>
            <a:r>
              <a:rPr lang="en-US" sz="24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Photoshop</a:t>
            </a:r>
            <a:endParaRPr lang="th-TH" sz="1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467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ภาพเวกเตอร์</a:t>
            </a:r>
            <a:endParaRPr lang="th-TH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724400"/>
          </a:xfrm>
        </p:spPr>
        <p:txBody>
          <a:bodyPr>
            <a:noAutofit/>
          </a:bodyPr>
          <a:lstStyle/>
          <a:p>
            <a:pPr algn="thaiDist"/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เป็นภาพที่สร้างด้วยส่วนประกอบของเส้นลักษณะต่างๆ และคุณสมบัติเกี่ยวกับสีของเส้นนั้นๆ สร้างจากการคำนวณทางคณิตศาสตร์ เช่น ภาพของคน ก็จะถูกสร้างด้วยจุดของเส้นหลายๆ จุด เป็นลักษณะของโครงร่าง (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Outline) </a:t>
            </a:r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และสีของคนก็เกิดจากสีของเส้นโครงร่างนั้นๆ กับพื้นที่ผิวภายในนั่นเอง เมื่อมีการแก้ไขภาพ ก็จะเป็นการแก้ไขคุณสมบัติของเส้น ทำให้ภาพไม่สูญเสียความละเอียด เมื่อมีการขยายภาพนั่นเอง ภาพแบบ 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Vector </a:t>
            </a:r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ที่หลายๆ ท่านคุ้นเคยก็คือ ภาพ .</a:t>
            </a:r>
            <a:r>
              <a:rPr lang="en-US" sz="3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wmf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ซึ่งเป็น 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clipart </a:t>
            </a:r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Microsoft Office </a:t>
            </a:r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นั่นเอง นอกจากนี้คุณจะสามารถพบภาพฟอร์แมตนี้ได้กับภาพในโปรแกรม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AdobeIllustrator</a:t>
            </a:r>
            <a:r>
              <a:rPr lang="th-TH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หรือ </a:t>
            </a:r>
            <a:r>
              <a:rPr lang="en-US" sz="3400" b="1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MacromediaFreehand</a:t>
            </a:r>
            <a: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8382000" cy="2163762"/>
          </a:xfrm>
          <a:prstGeom prst="rect">
            <a:avLst/>
          </a:prstGeom>
          <a:noFill/>
          <a:ln w="76200" cap="flat">
            <a:noFill/>
            <a:prstDash val="dashDot"/>
            <a:miter lim="800000"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lnSpc>
                <a:spcPct val="80000"/>
              </a:lnSpc>
            </a:pP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   ไฟล์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ภาพเวกเตอร์หลายรูปแบบ ซึ่งมีนามสกุลแตกต่างกันออกไป เช่น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Al, Cdr,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Cgm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Cmx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Drw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Eps</a:t>
            </a:r>
            <a:r>
              <a:rPr lang="en-US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Pdf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Pct,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Pic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Plt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Wmf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เป็น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ต้น 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ขึ้นอยู่กับโปรแกรมที่ใช้สร้าง มักเขียนโครงร่างขึ้นมาก่อน แล้วจึงตกแต่งภาพให้สวยงาม</a:t>
            </a:r>
            <a:endParaRPr lang="th-TH" sz="3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5781" name="Picture 5" descr="finalcell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133600"/>
            <a:ext cx="5334000" cy="3454400"/>
          </a:xfrm>
          <a:noFill/>
          <a:ln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914400" y="6237288"/>
            <a:ext cx="7561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h-TH" sz="2400" b="1">
                <a:latin typeface="Cordia New" pitchFamily="34" charset="-34"/>
                <a:cs typeface="Cordia New" pitchFamily="34" charset="-34"/>
              </a:rPr>
              <a:t>ลักษณะภาพเวกเตอร์ที่สร้างเป็นแฟ้ม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wmf</a:t>
            </a:r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254862" y="5713383"/>
            <a:ext cx="2138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tabLst>
                <a:tab pos="1143000" algn="l"/>
                <a:tab pos="2743200" algn="l"/>
              </a:tabLst>
            </a:pPr>
            <a:r>
              <a:rPr lang="th-TH" sz="20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โครงร่างของภาพเวคเตอร์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919248" y="5713383"/>
            <a:ext cx="2186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tabLst>
                <a:tab pos="1143000" algn="l"/>
                <a:tab pos="2743200" algn="l"/>
              </a:tabLst>
            </a:pPr>
            <a:r>
              <a:rPr lang="th-TH" sz="20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ภาพเวคเตอร์ที่ตกแต่งแล้ว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3" grpId="0"/>
      <p:bldP spid="757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447800"/>
          </a:xfrm>
          <a:prstGeom prst="rect">
            <a:avLst/>
          </a:prstGeom>
          <a:noFill/>
          <a:ln w="57150" cap="flat">
            <a:noFill/>
            <a:prstDash val="dashDot"/>
            <a:miter lim="800000"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lnSpc>
                <a:spcPct val="80000"/>
              </a:lnSpc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JasmineUPC" pitchFamily="18" charset="-34"/>
              </a:rPr>
              <a:t>ภาพเวกเตอร์ เป็นไฟล์ขนาดเล็ก สามารถปรับปรุงโครงร่างของภาพได้แม้จะเป็นเส้นบางๆ และสามารถย่อขยายภาพได้โดยไม่สูญเสียคุณภาพ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609600" y="5872019"/>
            <a:ext cx="7561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h-TH" sz="24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การขยายภาพเวกเตอร์ เมื่อขยายขนาดจะไม่สูญเสียความคมชัด</a:t>
            </a:r>
            <a:r>
              <a:rPr lang="en-US" sz="24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6806" name="Picture 6" descr="Vector Graphics"/>
          <p:cNvPicPr>
            <a:picLocks noChangeAspect="1" noChangeArrowheads="1"/>
          </p:cNvPicPr>
          <p:nvPr/>
        </p:nvPicPr>
        <p:blipFill>
          <a:blip r:embed="rId2" cstate="print"/>
          <a:srcRect t="4497" b="11256"/>
          <a:stretch>
            <a:fillRect/>
          </a:stretch>
        </p:blipFill>
        <p:spPr bwMode="auto">
          <a:xfrm>
            <a:off x="1743074" y="1849582"/>
            <a:ext cx="590391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498764" y="1447800"/>
            <a:ext cx="7924800" cy="777875"/>
          </a:xfrm>
          <a:prstGeom prst="roundRect">
            <a:avLst>
              <a:gd name="adj" fmla="val 21667"/>
            </a:avLst>
          </a:prstGeom>
          <a:noFill/>
          <a:ln w="76200">
            <a:noFill/>
            <a:prstDash val="dashDot"/>
            <a:round/>
            <a:headEnd/>
            <a:tailEnd/>
          </a:ln>
          <a:effectLst/>
        </p:spPr>
        <p:txBody>
          <a:bodyPr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th-TH" sz="4800" b="1" dirty="0">
                <a:ln w="508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Angsana New" pitchFamily="18" charset="-34"/>
              </a:rPr>
              <a:t>ภาพบิตแมป (</a:t>
            </a:r>
            <a:r>
              <a:rPr lang="en-US" sz="4800" b="1" dirty="0">
                <a:ln w="508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Angsana New" pitchFamily="18" charset="-34"/>
              </a:rPr>
              <a:t>Bitmapped Image)</a:t>
            </a:r>
            <a:endParaRPr lang="th-TH" sz="4800" b="1" dirty="0">
              <a:ln w="50800">
                <a:solidFill>
                  <a:srgbClr val="0070C0"/>
                </a:solidFill>
              </a:ln>
              <a:solidFill>
                <a:srgbClr val="0070C0"/>
              </a:solidFill>
              <a:latin typeface="Angsana New" pitchFamily="18" charset="-34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35528" y="1634835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บิตแมปเป็นภาพที่เกิดจากการประกอบรวมกัน</a:t>
            </a:r>
            <a:r>
              <a:rPr lang="th-TH" sz="3200" b="1" dirty="0" smtClean="0">
                <a:ln w="5080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ของจุดสี  หรือ</a:t>
            </a:r>
            <a:r>
              <a:rPr lang="th-TH" sz="3200" b="1" dirty="0" err="1" smtClean="0">
                <a:ln w="5080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พิกเซล</a:t>
            </a:r>
            <a:r>
              <a:rPr lang="th-TH" sz="3200" b="1" dirty="0" smtClean="0">
                <a:ln w="5080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ซึ่งเป็นส่วนประกอบที่เล็กที่สุดที่ใช้แสดงผลบนจอภาพและในการพิมพ์ ภาพบิตแมปสามารถรองรับการแสดงสีได้มากกว่า 16.7 ล้านสี (ความละเอียดที่ 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2</a:t>
            </a:r>
            <a:r>
              <a:rPr lang="en-US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4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บิต) 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ให้ภาพที่ดูสมจริงกว่าภาพเวกเตอร์</a:t>
            </a:r>
            <a:endParaRPr lang="th-TH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วิธีการสร้างภาพแบบบิตแมปที่นิยมกันสามารถทำได้หลายวิธี ดังนี้</a:t>
            </a:r>
          </a:p>
          <a:p>
            <a:pPr marL="914400" lvl="1" indent="-4572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การนำเข้าภาพจากแหล่งข้อมูลต่างๆ </a:t>
            </a:r>
          </a:p>
          <a:p>
            <a:pPr marL="914400" lvl="1" indent="-4572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การคัดลอก (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Copy)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ภาพที่แสดงบนจอภาพ </a:t>
            </a:r>
          </a:p>
          <a:p>
            <a:pPr marL="914400" lvl="1" indent="-4572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นำเข้าภาพถ่ายผ่านทางเครื่องสแกนเนอร์ (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Scanner)</a:t>
            </a:r>
            <a:endParaRPr lang="th-TH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marL="914400" lvl="1" indent="-457200" algn="thaiDi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นำเข้ารูปภาพจากกล้องถ่ายภาพดิจิตอลหรือกล้องวีดีโอดิจิตอล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2438400"/>
          </a:xfrm>
          <a:noFill/>
          <a:ln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lnSpc>
                <a:spcPct val="80000"/>
              </a:lnSpc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ภาพบิตแมปถ้าภาพมีความละเอียดน้อย เมื่อทำการขยายจะทำให้สูญเสียรายละเอียดของภาพทำให้เกิดเป็นรอยหยัก เรียกว่า 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อะไลแอส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2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Alias)</a:t>
            </a:r>
          </a:p>
          <a:p>
            <a:pPr algn="thaiDist">
              <a:lnSpc>
                <a:spcPct val="80000"/>
              </a:lnSpc>
            </a:pPr>
            <a:r>
              <a:rPr lang="th-TH" sz="2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มีให้เลือกใช้งานหลายชนิด เช่น ไฟล์ที่มีนามสกุล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Bmp,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Cgm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Gif,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Hgl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Jpeg,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Pbm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Pcx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Pgm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Pnm,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Ppm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Psd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Rle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Tga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Tiff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Wpg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เป็นต้น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85800" y="5928591"/>
            <a:ext cx="7561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ภาพบิตแมปเมื่อ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ทำการขยายจะปรากฏกรอบของจุดภาพ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8854" name="Picture 6" descr="Bit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670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animBg="1"/>
      <p:bldP spid="788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924800" cy="561975"/>
          </a:xfrm>
          <a:noFill/>
          <a:ln/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0000"/>
                </a:solidFill>
                <a:cs typeface="JasmineUPC" pitchFamily="18" charset="-34"/>
              </a:rPr>
              <a:t>ภาพ 3 มิติ </a:t>
            </a:r>
            <a:r>
              <a:rPr lang="th-TH" sz="4800" b="1" dirty="0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(3</a:t>
            </a:r>
            <a:r>
              <a:rPr lang="en-US" sz="4800" b="1" dirty="0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D Image)</a:t>
            </a:r>
            <a:endParaRPr lang="th-TH" sz="4800" b="1" dirty="0">
              <a:solidFill>
                <a:srgbClr val="FF0000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1524000"/>
          </a:xfrm>
          <a:noFill/>
          <a:ln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lnSpc>
                <a:spcPct val="80000"/>
              </a:lnSpc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เป็นภาพประเภทหนึ่งของภาพเวกเตอร์ ซึ่งมีลักษณะมุมมองของภาพที่เหมือนจริง อยู่ในรูปทรง 3 มิติ (3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D)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มีพื้นฐานการสร้างมาจากภาพ 2 มิติ 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มีเพียงแกน 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Y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) โดยเพิ่มความลึกให้กับภาพที่สร้าง (เพิ่มแกน 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Z)</a:t>
            </a:r>
            <a:endParaRPr lang="th-TH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04812" y="5997575"/>
            <a:ext cx="814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h-TH" sz="24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ภาพโครงร่างพื้นฐานของภาพ 2 มิติและภาพ 3 มิติ</a:t>
            </a:r>
            <a:endParaRPr lang="th-TH" sz="16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9880" name="Picture 8" descr="http://freestatistics.altervista.org/screenshot/AnalysisShot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800600" y="2667000"/>
            <a:ext cx="3962400" cy="307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1817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752600" y="59436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1257300" algn="l"/>
                <a:tab pos="3429000" algn="l"/>
              </a:tabLst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ภาพ 2 มิติ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705600" y="58674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257300" algn="l"/>
                <a:tab pos="3429000" algn="l"/>
              </a:tabLst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ภาพ 3 มิติ</a:t>
            </a:r>
          </a:p>
        </p:txBody>
      </p:sp>
      <p:pic>
        <p:nvPicPr>
          <p:cNvPr id="38914" name="Picture 2" descr="http://www.arts65.net/artsmen/postboard/photo/artsmen-dot-net_ans2392_2308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40957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build="p" animBg="1"/>
      <p:bldP spid="79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85931" cy="1066800"/>
          </a:xfrm>
          <a:noFill/>
          <a:ln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ซอฟต์แวร์ที่มีความสามารถในการทำงานด้าน 3 มิติ เช่น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AutoCad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 3d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Studio Max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Extreme 3d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algn="thaiDist">
              <a:lnSpc>
                <a:spcPct val="80000"/>
              </a:lnSpc>
            </a:pPr>
            <a:endParaRPr lang="th-TH" sz="1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77069" y="6168850"/>
            <a:ext cx="7561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โปรแกรม</a:t>
            </a:r>
            <a:r>
              <a:rPr lang="en-US" sz="2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AutoCAD</a:t>
            </a:r>
            <a:r>
              <a:rPr lang="th-TH" sz="2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สำหรับการสร้างภาพสามมิติ</a:t>
            </a:r>
            <a:r>
              <a:rPr lang="en-US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81926" name="Picture 6" descr="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467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uild="p"/>
      <p:bldP spid="819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/>
          <p:cNvSpPr>
            <a:spLocks noGrp="1" noChangeArrowheads="1"/>
          </p:cNvSpPr>
          <p:nvPr>
            <p:ph type="title"/>
          </p:nvPr>
        </p:nvSpPr>
        <p:spPr>
          <a:xfrm>
            <a:off x="1219200" y="214290"/>
            <a:ext cx="7924800" cy="633413"/>
          </a:xfrm>
          <a:noFill/>
          <a:ln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b="1" dirty="0">
                <a:ln w="11430">
                  <a:solidFill>
                    <a:srgbClr val="00206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JasmineUPC" pitchFamily="18" charset="-34"/>
              </a:rPr>
              <a:t>รูปแบบไฟล์ข้อมูลภาพ </a:t>
            </a:r>
            <a:r>
              <a:rPr lang="th-TH" b="1" dirty="0">
                <a:ln w="11430">
                  <a:solidFill>
                    <a:srgbClr val="00206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</a:rPr>
              <a:t>(</a:t>
            </a:r>
            <a:r>
              <a:rPr lang="en-US" b="1" dirty="0">
                <a:ln w="11430">
                  <a:solidFill>
                    <a:srgbClr val="00206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</a:rPr>
              <a:t>Image File Format)</a:t>
            </a:r>
            <a:endParaRPr lang="th-TH" b="1" dirty="0">
              <a:ln w="11430">
                <a:solidFill>
                  <a:srgbClr val="00206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686800" cy="4876800"/>
          </a:xfrm>
          <a:noFill/>
          <a:ln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/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โปรแกรมสนับสนุนในระบบ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Macintosh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ส่วนใหญ่จะสามารถนำเข้า (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Import)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 ส่งออก (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Export)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ไฟล์ภาพที่มีนามสกุล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Pict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ซึ่งพัฒนาขึ้นโดยบริษัท</a:t>
            </a:r>
            <a:r>
              <a:rPr lang="th-TH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แอปเปิ้ล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ตัวอย่างโปรแกรม เช่น โปรแกรม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Illustrator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Freehand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thaiDist"/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ส่วนบนระบบ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Windows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ใช้รูปแบบ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Dibs (Device-Independent Bitmaps)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ซึ่งบันทึกไฟล์ในรูปแบบ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Bmp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โดยที่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Dibs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นั้นสามารถซ่อนอยู่ในไฟล์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Riff(Resource Interchange File Format)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ได้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81000" y="1981200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buFontTx/>
              <a:buChar char="•"/>
            </a:pP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Riff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เป็นรูปแบบไฟล์ที่รองรับไฟล์ได้หลายชนิดบนระบบ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Windows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เช่น ไฟล์ภาพบิตแมปชนิดต่างๆ ไฟล์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Midi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และรูปแบบตัวอักษร </a:t>
            </a:r>
          </a:p>
          <a:p>
            <a:pPr algn="thaiDist">
              <a:buFontTx/>
              <a:buChar char="•"/>
            </a:pP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ส่วนใหญ่การบันทึกข้อมูลรูปภาพแบบบิตแมปบนระบบ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Windows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จะเป็นไฟล์ </a:t>
            </a:r>
            <a:r>
              <a:rPr lang="en-US" sz="36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Dib, Bmp, </a:t>
            </a:r>
            <a:r>
              <a:rPr lang="en-US" sz="3600" b="1" dirty="0" err="1">
                <a:ln w="50800"/>
                <a:solidFill>
                  <a:srgbClr val="FF0000"/>
                </a:solidFill>
                <a:latin typeface="Angsana New" pitchFamily="18" charset="-34"/>
              </a:rPr>
              <a:t>Pcx</a:t>
            </a:r>
            <a:r>
              <a:rPr lang="en-US" sz="36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6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และ </a:t>
            </a:r>
            <a:r>
              <a:rPr lang="en-US" sz="36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Tiff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แต่มีบางบริษัทสร้างรูปแบบไฟล์ภาพของตัวเองขึ้นมา เช่น บริษัท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Adobe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สร้างรูปแบบไฟล์ </a:t>
            </a:r>
            <a:r>
              <a:rPr lang="en-US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Psd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สำหรับโปรแกรม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Photoshop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และไฟล์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Ai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สำหรับโปรแกรม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Illustrator</a:t>
            </a:r>
            <a:endParaRPr lang="th-TH" sz="3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82949" name="AutoShape 5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7924800" cy="847725"/>
          </a:xfrm>
          <a:noFill/>
          <a:ln/>
        </p:spPr>
        <p:txBody>
          <a:bodyPr>
            <a:normAutofit/>
          </a:bodyPr>
          <a:lstStyle/>
          <a:p>
            <a:r>
              <a:rPr lang="th-TH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JasmineUPC" pitchFamily="18" charset="-34"/>
              </a:rPr>
              <a:t>รูปแบบไฟล์ข้อมูลภาพ</a:t>
            </a:r>
            <a:r>
              <a:rPr lang="th-TH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th-TH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ngsana New" pitchFamily="18" charset="-34"/>
              </a:rPr>
              <a:t>(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ngsana New" pitchFamily="18" charset="-34"/>
              </a:rPr>
              <a:t>Image File Format)</a:t>
            </a:r>
            <a:endParaRPr lang="th-TH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64672" y="1697742"/>
            <a:ext cx="73983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1. แฟ้ม</a:t>
            </a:r>
            <a:r>
              <a:rPr lang="th-TH" sz="3500" b="1" dirty="0"/>
              <a:t>ภาพนามสกุลใดที่เหมาะสมกับงานด้านเว็บ</a:t>
            </a:r>
            <a:r>
              <a:rPr lang="th-TH" sz="3500" b="1" dirty="0" smtClean="0"/>
              <a:t>เพ</a:t>
            </a:r>
            <a:r>
              <a:rPr lang="th-TH" sz="3500" b="1" dirty="0" err="1" smtClean="0"/>
              <a:t>จมาก</a:t>
            </a:r>
            <a:r>
              <a:rPr lang="th-TH" sz="3500" b="1" dirty="0" smtClean="0"/>
              <a:t>ที่สุด</a:t>
            </a:r>
            <a:endParaRPr lang="th-TH" sz="3500" b="1" dirty="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21873" y="291694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/>
              <a:t>ก. .</a:t>
            </a:r>
            <a:r>
              <a:rPr lang="en-US" sz="3200"/>
              <a:t>Tiff</a:t>
            </a:r>
            <a:endParaRPr lang="th-TH" sz="320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717473" y="2916942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ข. </a:t>
            </a:r>
            <a:r>
              <a:rPr lang="en-US" sz="3200" dirty="0"/>
              <a:t>.Gif</a:t>
            </a:r>
            <a:endParaRPr lang="th-TH" sz="3200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821873" y="4059942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/>
              <a:t>ค. </a:t>
            </a:r>
            <a:r>
              <a:rPr lang="en-US" sz="3200"/>
              <a:t>.Jpg</a:t>
            </a:r>
            <a:endParaRPr lang="th-TH" sz="320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717473" y="4136142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ง. ถูกทั้ง ข และ ค</a:t>
            </a:r>
          </a:p>
        </p:txBody>
      </p:sp>
      <p:sp>
        <p:nvSpPr>
          <p:cNvPr id="48137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8138" name="Text 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4908" y="1600200"/>
            <a:ext cx="85066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หลักการทำงานและการแสดงผลของภาพคอมพิวเตอร์กราฟิก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1356387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sz="36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        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ภาพที่เกิดบนจอคอมพิวเตอร์ เกิดจากการทำงานของโหมดสี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RGB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ซึ่งประกอบด้วย</a:t>
            </a:r>
            <a:r>
              <a:rPr lang="th-TH" sz="3600" b="1" dirty="0">
                <a:ln w="50800"/>
                <a:solidFill>
                  <a:srgbClr val="FF0000"/>
                </a:solidFill>
                <a:latin typeface="Angsana New" pitchFamily="18" charset="-34"/>
              </a:rPr>
              <a:t>สีแดง </a:t>
            </a:r>
            <a:r>
              <a:rPr lang="th-TH" sz="3600" b="1" dirty="0">
                <a:ln w="50800"/>
                <a:solidFill>
                  <a:srgbClr val="00FF00"/>
                </a:solidFill>
                <a:latin typeface="Angsana New" pitchFamily="18" charset="-34"/>
              </a:rPr>
              <a:t>สีเขียว </a:t>
            </a:r>
            <a:r>
              <a:rPr lang="th-TH" sz="3600" b="1" dirty="0">
                <a:ln w="50800"/>
                <a:solidFill>
                  <a:srgbClr val="0070C0"/>
                </a:solidFill>
                <a:latin typeface="Angsana New" pitchFamily="18" charset="-34"/>
              </a:rPr>
              <a:t>สีน้ำเงิน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โดยใช้หลักการยิงประจุไฟฟ้าให้เกิดการเปล่งแสงของสีทั้ง 3 สีมาผสมดันทำให้เกิดเป็นจุดสี่เหลี่ยมเล็กๆ ที่เรียกว่า </a:t>
            </a:r>
            <a:r>
              <a:rPr lang="th-TH" sz="36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พิก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เซล ซึ่งภาพที่ใช้กับเครื่องคอมพิวเตอร์มี 2 ประเภท คือ </a:t>
            </a:r>
            <a:r>
              <a:rPr lang="th-TH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แบบ</a:t>
            </a:r>
            <a:r>
              <a:rPr lang="en-US" sz="36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Raster </a:t>
            </a: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และแบบ </a:t>
            </a:r>
            <a:r>
              <a:rPr lang="en-US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Vector</a:t>
            </a:r>
            <a:endParaRPr lang="th-TH" sz="3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30726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57655" y="59593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endParaRPr lang="th-TH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27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8" name="Picture 8" descr="j015776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1752600" cy="1768301"/>
          </a:xfrm>
          <a:prstGeom prst="rect">
            <a:avLst/>
          </a:prstGeom>
          <a:noFill/>
        </p:spPr>
      </p:pic>
      <p:sp>
        <p:nvSpPr>
          <p:cNvPr id="30729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n w="50800"/>
                <a:solidFill>
                  <a:schemeClr val="bg1">
                    <a:shade val="50000"/>
                  </a:schemeClr>
                </a:solidFill>
              </a:rPr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357422" y="857232"/>
            <a:ext cx="6393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ความแตกต่างของกราฟิกแบบ 2 มิติ</a:t>
            </a: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9547594"/>
              </p:ext>
            </p:extLst>
          </p:nvPr>
        </p:nvGraphicFramePr>
        <p:xfrm>
          <a:off x="381000" y="1785926"/>
          <a:ext cx="8382000" cy="412604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17215"/>
                <a:gridCol w="4064785"/>
              </a:tblGrid>
              <a:tr h="53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ภาพกราฟิกแบบ 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Raster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ภาพกราฟิกแบบ </a:t>
                      </a: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Vector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  <a:tr h="984128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1. 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ภาพกราฟิกเกิดจากจุดสี่เหลี่ยมเล็ก ๆ หลากหลายสี (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Pixels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) มาเรียงต่อกันจนกลายเป็นรูปภาพ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1. ภาพเกิดจากการอ้างอิงความสัมพันธ์ทางคณิตศาสตร์หรือการคำนวณ โดยองค์ประกอบของภาพมีอิสระต่อกัน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  <a:tr h="834997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2. การขยายภาพกราฟิกให้มีขนาดใหญ่ขึ้นจะทำให้ความละเอียดของภาพลดลงทำให้มองเห็นภาพเป็นจุสี่เหลี่ยมเล็ก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2. การขยายภาพกราฟิกให้มีขนาดใหญ่ขึ้นภาพยังคงความละเอียดคมชัดเหมือนเดิม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3. การตกแต่งและแก้ไขภาพ สามารถทำได้ง่ายและสวยงาม เช่น การ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Retouching 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ภาพคนแก่ให้หนุ่มขึ้น เป็นต้น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3. เหมาะกับงานออกแบบต่างๆ เช่น งาน </a:t>
                      </a:r>
                      <a:r>
                        <a:rPr kumimoji="0" lang="th-TH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สถาปัตย์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kumimoji="0" lang="th-TH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ออกแบบโล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โก เป็นต้น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4. การประมวลผลภพสามารถทำได้รวดเร็ว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4. การประมวลผลภาพจะใช้เวลานานเนื่องจากใช้คำสั่งในการทำงาน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3868" name="Text Box 7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20000" y="6172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33869" name="Text Box 7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33870" name="Text Box 7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6172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624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>
                <a:solidFill>
                  <a:schemeClr val="bg1"/>
                </a:solidFill>
              </a:rPr>
              <a:t>หลักการใช้สีและแสงในคอมพิวเตอร์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00200" y="2143046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สีที่ใช้ในงานด้านกราฟิกทั่วไปมี 4 ระบบ คือ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43100" y="2722484"/>
            <a:ext cx="3581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1. RGB</a:t>
            </a:r>
          </a:p>
          <a:p>
            <a:pPr marL="533400" indent="-533400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2. CMYK</a:t>
            </a:r>
          </a:p>
          <a:p>
            <a:pPr marL="533400" indent="-533400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3. HSB</a:t>
            </a:r>
          </a:p>
          <a:p>
            <a:pPr marL="533400" indent="-533400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4. LAB</a:t>
            </a:r>
            <a:endParaRPr lang="th-TH" sz="4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482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914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3482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pic>
        <p:nvPicPr>
          <p:cNvPr id="34826" name="Picture 10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3352800"/>
            <a:ext cx="3086100" cy="2057400"/>
          </a:xfrm>
          <a:prstGeom prst="rect">
            <a:avLst/>
          </a:prstGeom>
          <a:noFill/>
        </p:spPr>
      </p:pic>
      <p:sp>
        <p:nvSpPr>
          <p:cNvPr id="34827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6096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1205778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rgbClr val="FF0000"/>
                </a:solidFill>
              </a:rPr>
              <a:t>R</a:t>
            </a:r>
            <a:r>
              <a:rPr lang="en-US" b="1" dirty="0">
                <a:ln w="50800"/>
                <a:solidFill>
                  <a:srgbClr val="00B050"/>
                </a:solidFill>
              </a:rPr>
              <a:t>G</a:t>
            </a:r>
            <a:r>
              <a:rPr lang="en-US" b="1" dirty="0">
                <a:ln w="50800"/>
                <a:solidFill>
                  <a:srgbClr val="0070C0"/>
                </a:solidFill>
              </a:rPr>
              <a:t>B</a:t>
            </a:r>
            <a:endParaRPr lang="th-TH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 เป็นระบบสีที่ประกอบด้วยแม่สี 3 สี คือ สีแดง</a:t>
            </a:r>
            <a:r>
              <a:rPr lang="th-TH" sz="32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 สี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เขียวและสีน้ำเงิน เมื่อนำมาผสมกันทำให้เกิดสีต่างๆ บนจอคอมพิวเตอร์มากถึง 16.7 ล้านสี ซึ่งใกล้เคียงกับสีที่ตาเรามองเห็นปกติ สีที่ได้จากการผสมสีขึ้นอยู่กับความเข้มของสี โดยถ้าสีมีความเข้มมากเมื่อนำมาผสมกันจะทำให้เกิดเป็นสีขาว จึงเรียกระบบสีนี้ว่าแบบ </a:t>
            </a:r>
            <a:r>
              <a:rPr lang="en-US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Additive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หรือการผสมสีแบบบวก</a:t>
            </a:r>
          </a:p>
        </p:txBody>
      </p:sp>
      <p:sp>
        <p:nvSpPr>
          <p:cNvPr id="35846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Next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35847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Back</a:t>
            </a:r>
            <a:endParaRPr lang="th-TH">
              <a:solidFill>
                <a:srgbClr val="0070C0"/>
              </a:solidFill>
            </a:endParaRPr>
          </a:p>
        </p:txBody>
      </p:sp>
      <p:pic>
        <p:nvPicPr>
          <p:cNvPr id="29698" name="Picture 2" descr="http://krujuek.tp2p.com/files/images/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9527"/>
            <a:ext cx="4800600" cy="4304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47700" y="1055398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CMYK</a:t>
            </a:r>
            <a:endParaRPr lang="th-TH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    เป็นระบบสีที่ใช้กับเครื่องพิมพ์ที่พิมพ์ออกทางกระดาษหรือวัสดุผิวเรียบอื่นๆ ซึ่งประกอบด้วยสีหลัก</a:t>
            </a:r>
            <a:r>
              <a:rPr lang="th-TH" sz="3200" b="1" u="sng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สีคือ สีฟ้า,สีม่วงแดง,สีเหลือง,และสีดำ เมื่อนำมาผสมกันจะเกิดสีเป็นสีดำแต่จะไม่ดำสนิทเนื่องจากหมึกพิมพ์มีความไม่บริสุทธิ์ จึงเป็นการผสมสีแบบลด หลักการเกิดสีของระบบนี้ คือ หมึกสีหนึ่งจะดูดกลืนแสงจากสีหนึ่งและสะท้อนกลับออกมาเป็นสีต่าง ๆ</a:t>
            </a:r>
          </a:p>
        </p:txBody>
      </p:sp>
      <p:sp>
        <p:nvSpPr>
          <p:cNvPr id="3687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>
                <a:ln w="50800"/>
                <a:solidFill>
                  <a:schemeClr val="bg1">
                    <a:shade val="50000"/>
                  </a:schemeClr>
                </a:solidFill>
              </a:rPr>
              <a:t>Next</a:t>
            </a:r>
            <a:endParaRPr lang="th-TH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871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Back</a:t>
            </a:r>
            <a:endParaRPr lang="th-TH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87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  <p:pic>
        <p:nvPicPr>
          <p:cNvPr id="28674" name="Picture 2" descr="http://krujuek.tp2p.com/files/images/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34836"/>
            <a:ext cx="5791200" cy="4644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131127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HSB </a:t>
            </a:r>
            <a:endParaRPr lang="th-TH" sz="3200" b="1" dirty="0">
              <a:solidFill>
                <a:srgbClr val="0000FF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5800" y="1844675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เป็นระบบสีแบบการมองเห็นของสายตามนุษย์ ซึ่งแบ่งออกเป็น 3 ส่วนคือ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0" y="237807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Hue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คือสีต่างๆ ที่สะท้อนออกมาจากวัตถุแล้วเข้าสู่สายตาของเรา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2911475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Saturation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คือความสดของสี โดยค่าความสดของสีจะเริ่มที่ 0 ถึง 100 แต่ถ้ากำหนดที่ 100 สีจะมีความสดมาก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62000" y="382587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Brightness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คือระดับความสว่าง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ของสี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โดยค่าความสว่างของสีจะเริ่มที่ 0 ถึง 100</a:t>
            </a:r>
          </a:p>
        </p:txBody>
      </p:sp>
      <p:sp>
        <p:nvSpPr>
          <p:cNvPr id="37897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37898" name="Text 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37899" name="Text 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  <p:pic>
        <p:nvPicPr>
          <p:cNvPr id="27650" name="Picture 2" descr="http://krujuek.tp2p.com/files/images/h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29844"/>
            <a:ext cx="5791200" cy="3666156"/>
          </a:xfrm>
          <a:prstGeom prst="rect">
            <a:avLst/>
          </a:prstGeom>
          <a:noFill/>
        </p:spPr>
      </p:pic>
      <p:sp>
        <p:nvSpPr>
          <p:cNvPr id="2" name="ลูกศรโค้งขวา 1"/>
          <p:cNvSpPr/>
          <p:nvPr/>
        </p:nvSpPr>
        <p:spPr>
          <a:xfrm>
            <a:off x="1447800" y="2378076"/>
            <a:ext cx="1524000" cy="242252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4495800" y="2278996"/>
            <a:ext cx="2171700" cy="19816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7391400" y="3589338"/>
            <a:ext cx="0" cy="2430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rujuek.tp2p.com/files/images/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19400"/>
            <a:ext cx="4648200" cy="3596049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4182" y="1192355"/>
            <a:ext cx="1122218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LAB</a:t>
            </a:r>
            <a:endParaRPr lang="th-TH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93618" y="1792143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เป็นระบบสีที่ไม่ขึ้นกับอุปกรณ์ใดๆ โดยแบ่งออกเป็น 3 ส่วน คือ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1000" y="2346325"/>
            <a:ext cx="823652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L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เป็นการกำหนดความสว่างซึ่งมีค่าตั้งแต่ 0 ถึง 100 ถ้ากำหนดที่ 0 จะกลายเป็นสีดำ แต่ถ้ากำหนดที่ 100 จะเป็นสีขาว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74073" y="4403292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A 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เป็นค่าของสีที่ไล่จากสีเขียวไปสีแดง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B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เป็นค่าของสีที่ไล่จากสีน้ำเงินไปเหลือง</a:t>
            </a:r>
          </a:p>
        </p:txBody>
      </p:sp>
      <p:sp>
        <p:nvSpPr>
          <p:cNvPr id="38921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Next</a:t>
            </a:r>
            <a:endParaRPr lang="th-TH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922" name="Text 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Back</a:t>
            </a:r>
            <a:endParaRPr lang="th-TH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923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814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/>
      <p:bldP spid="38918" grpId="0"/>
      <p:bldP spid="38919" grpId="0"/>
      <p:bldP spid="389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99655" y="1600200"/>
            <a:ext cx="7315200" cy="5794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</a:rPr>
              <a:t>แฟ้มภาพกราฟิกแบบ </a:t>
            </a:r>
            <a:r>
              <a:rPr lang="en-US" sz="3200" b="1" dirty="0">
                <a:latin typeface="Angsana New" pitchFamily="18" charset="-34"/>
              </a:rPr>
              <a:t>Raster </a:t>
            </a:r>
            <a:r>
              <a:rPr lang="th-TH" sz="3200" b="1" dirty="0">
                <a:latin typeface="Angsana New" pitchFamily="18" charset="-34"/>
              </a:rPr>
              <a:t>และคุณลักษณะของแฟ้มภาพกราฟิก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>
              <a:spcBef>
                <a:spcPct val="50000"/>
              </a:spcBef>
            </a:pP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  นามสกุลที่ใช้เก็บแฟ้มภาพกราฟิกแบบ 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Raster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มีหลายนามสกุล เช่น .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BMP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.DIB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.JPG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.JPEG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.JPE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.GIF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.TIFF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.TIF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.PCX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.MSP .PCT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.FPX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.IMG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.MAC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,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.MSP </a:t>
            </a:r>
            <a:r>
              <a:rPr lang="th-TH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และ </a:t>
            </a:r>
            <a:r>
              <a:rPr lang="en-US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.TGA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graphicFrame>
        <p:nvGraphicFramePr>
          <p:cNvPr id="40068" name="Group 1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472899"/>
              </p:ext>
            </p:extLst>
          </p:nvPr>
        </p:nvGraphicFramePr>
        <p:xfrm>
          <a:off x="346364" y="4300728"/>
          <a:ext cx="8458199" cy="17190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19135"/>
                <a:gridCol w="2541260"/>
                <a:gridCol w="2187108"/>
                <a:gridCol w="1910696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นามสกุลที่ใช้เก็บ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คุณลักษณะแฟ้มภาพ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กราฟิกที่ติดตั้งโปรแกรม 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ลักษณะงาน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ตัวอย่างซอฟต์แวร์ที่ใช้สร้าง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GIF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Flower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ใช้สำหรับรูปภาพทั่วไป งานเว็บเพจ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โปรแกรม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PhotoShop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0069" name="Text Box 13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0070" name="Text Box 13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40071" name="Text Box 13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" y="1463675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แฟ้มภาพกราฟิกแบบ </a:t>
            </a:r>
            <a:r>
              <a:rPr lang="en-US" sz="3200" b="1">
                <a:solidFill>
                  <a:schemeClr val="bg1"/>
                </a:solidFill>
                <a:latin typeface="Angsana New" pitchFamily="18" charset="-34"/>
              </a:rPr>
              <a:t>Vector </a:t>
            </a: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และคุณลักษณะของแฟ้มภาพกราฟิก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43000" y="1859756"/>
            <a:ext cx="662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นามสกุลที่ใช้เก็บแฟ้มภาพกราฟิกแบบ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Vector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มีหลายนามสกุลเช่น 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Eos .WMF .CDR .AL .CGM . DRW. PLT .DXF .PEC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และ 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PGL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เป็นต้น ซึ่งลักษณะของแฟ้มภาพจะแตกต่างกันไป</a:t>
            </a:r>
          </a:p>
        </p:txBody>
      </p:sp>
      <p:graphicFrame>
        <p:nvGraphicFramePr>
          <p:cNvPr id="41016" name="Group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2787997"/>
              </p:ext>
            </p:extLst>
          </p:nvPr>
        </p:nvGraphicFramePr>
        <p:xfrm>
          <a:off x="228600" y="3357562"/>
          <a:ext cx="8610600" cy="24688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94033"/>
                <a:gridCol w="2628500"/>
                <a:gridCol w="1903396"/>
                <a:gridCol w="2084671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นามสกุลที่ใช้เก็บ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คุณลักษณะแฟ้มภาพ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กราฟิกที่ติดตั้งโปรแกรม 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ลักษณะงาน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ตัวอย่างซอฟต์แวร์ที่ใช้สร้าง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WMF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AGREE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ไฟล์มาตรฐานของโปรแกรม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Microsoft office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โปรแกรม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CorelDraw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1017" name="Text Box 5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1018" name="Text Box 5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41019" name="Text Box 5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คอมพิวเตอร์กราฟิกกับการประยุกต์ใช้ในงานด้านต่าง ๆ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7482" y="23622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1. คอมพิวเตอร์กราฟิกกับงานด้านการออกแบบ คอมพิวเตอร์ได้เข้ามามีบทบาทกับงานด้านการออกแบบในสาขาต่าง ๆ เป็นจำนวนมาก เช่น งานด้าน</a:t>
            </a:r>
            <a:r>
              <a:rPr lang="th-TH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สถาปัตย์</a:t>
            </a: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ออกแบบภายในบ้าน การออกแบบรถยนต์ การออกแบบเครื่องจักรกล รวมถึงการออกแบบวงจรไฟฟ้าเล็กทรอนิกส์ซึ่งโปรแกรมที่ใช้จะเป็นโปรแกรม 3 มิติ เพราะสามารถกำหนดสีและแสงเงาได้เหมือนจริงที่สุด</a:t>
            </a:r>
          </a:p>
        </p:txBody>
      </p:sp>
      <p:sp>
        <p:nvSpPr>
          <p:cNvPr id="4199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Next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1991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6829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199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6019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chemeClr val="bg1"/>
                </a:solidFill>
              </a:rPr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2. </a:t>
            </a:r>
            <a:r>
              <a:rPr lang="th-TH" sz="3600" b="1" dirty="0" smtClean="0"/>
              <a:t>กราฟิกแบบเวกเตอร์ต่างจากบิตแมป ดังข้อใด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00200" y="22860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ก. </a:t>
            </a:r>
            <a:r>
              <a:rPr lang="th-TH" sz="3200" b="1" dirty="0" smtClean="0"/>
              <a:t>ภาพเวกเตอร์คือการจัดภาพในลักษณะของตารางภาพ</a:t>
            </a:r>
            <a:endParaRPr lang="th-TH" sz="32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00200" y="29718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ข. </a:t>
            </a:r>
            <a:r>
              <a:rPr lang="th-TH" sz="3200" b="1" dirty="0" smtClean="0"/>
              <a:t>ภาพบิตแมปเราจะพบแต่บนสื่อมัลติมีเดีย</a:t>
            </a:r>
            <a:endParaRPr lang="th-TH" sz="32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ค. </a:t>
            </a:r>
            <a:r>
              <a:rPr lang="th-TH" sz="3200" b="1" dirty="0" smtClean="0"/>
              <a:t>แบบบิตแมปประกอบไปด้วย จุดต่างๆ มากมาย แต่แบบ      เวกเตอร์ใช้สมการทางคณิตศาสตร์เป็นตัวสร้างภาพ </a:t>
            </a:r>
            <a:endParaRPr lang="th-TH" sz="3200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00200" y="49530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ง. </a:t>
            </a:r>
            <a:r>
              <a:rPr lang="th-TH" sz="3200" b="1" dirty="0" smtClean="0"/>
              <a:t>ข้อ ก.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และ ข.</a:t>
            </a:r>
            <a:r>
              <a:rPr lang="en-US" sz="3200" b="1" dirty="0" smtClean="0"/>
              <a:t> </a:t>
            </a:r>
            <a:r>
              <a:rPr lang="th-TH" sz="3200" b="1" dirty="0" smtClean="0"/>
              <a:t>ถูกต้อง</a:t>
            </a:r>
            <a:endParaRPr lang="th-TH" sz="3200" dirty="0"/>
          </a:p>
        </p:txBody>
      </p:sp>
      <p:sp>
        <p:nvSpPr>
          <p:cNvPr id="5735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735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800" b="1" dirty="0" err="1" smtClean="0">
                <a:ln w="50800"/>
                <a:solidFill>
                  <a:srgbClr val="FF0000"/>
                </a:solidFill>
                <a:latin typeface="Angsana New" pitchFamily="18" charset="-34"/>
              </a:rPr>
              <a:t>เลเยอร์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(Layer)</a:t>
            </a:r>
            <a:endParaRPr lang="th-TH" sz="4800" b="1" dirty="0">
              <a:ln w="50800"/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5973" y="1523999"/>
            <a:ext cx="8579427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/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layer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หมายถึง ภาพหรือ</a:t>
            </a:r>
            <a:r>
              <a:rPr lang="th-TH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ออปเจกต์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ที่ใช้ในการกำหนดว่าส่วนไหนที่ให้แสดงผลก่อน ส่วนไหนหลัง กล่าวง่ายๆ ก็เหมือนกับการวางกระดาษใสซ้อนๆ กัน วางบนสุดก็เห็นเต็มภาพกระดาษ วางล่างสุด ก็เห็นอยู่เท่าที่ส่วนบนไม่ได้ปิดไป 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5973" y="2756118"/>
            <a:ext cx="84582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Layer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หมายถึง ชั้น สำหรับในความหมายของ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Photoshop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ก็หมายถึงชั้นเหมือนกัน เช่น การเปิดไฟล์ภาพ หนึ่งภาพ ก็จะเกิด 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Layer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หนึ่งชั้น ถ้าเราใส่ข้อความลงในภาพก็จะเกิด 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Layer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อีกหนึ่งชั้น แต่ละชั้น สามารถปรับเปลี่ยนตำแหน่ง หรือแก้ไขได้ โดยมีอิสระต่อกัน ดูตัวอย่างการใช้งาน 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Layer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ประกอบด้านล่างนี้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79874" name="Picture 2" descr="clip_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4572000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D:\Som\clip_image001_0007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10200" y="45910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160077"/>
            <a:ext cx="1905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ก่อนทำ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450" y="6160077"/>
            <a:ext cx="1905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หลังทำ</a:t>
            </a:r>
            <a:endParaRPr lang="th-T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91213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แบบทดสอบหลังเรียน</a:t>
            </a:r>
            <a:endParaRPr lang="th-TH" sz="36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3013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5791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3014" name="Text Box 6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66800" y="5791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4301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5791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1. แฟ้ม</a:t>
            </a:r>
            <a:r>
              <a:rPr lang="th-TH" sz="3500" b="1" dirty="0"/>
              <a:t>ภาพ</a:t>
            </a:r>
            <a:r>
              <a:rPr lang="th-TH" sz="3500" b="1" dirty="0" smtClean="0"/>
              <a:t>นามสกุล </a:t>
            </a:r>
            <a:r>
              <a:rPr lang="en-US" sz="3500" b="1" dirty="0" smtClean="0"/>
              <a:t>gif </a:t>
            </a:r>
            <a:r>
              <a:rPr lang="th-TH" sz="3500" b="1" dirty="0" smtClean="0"/>
              <a:t>เหมาะสมกับการนำไปใช้งานลักษณะใดดีที่สุด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งานสตูดิโอ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ส่วนตัว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err="1" smtClean="0"/>
              <a:t>ออกแบบโล</a:t>
            </a:r>
            <a:r>
              <a:rPr lang="th-TH" sz="3500" b="1" dirty="0" smtClean="0"/>
              <a:t>โก้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งานพิมพ์นิตยสาร</a:t>
            </a:r>
            <a:endParaRPr lang="th-TH" sz="3500" b="1" dirty="0"/>
          </a:p>
        </p:txBody>
      </p:sp>
      <p:sp>
        <p:nvSpPr>
          <p:cNvPr id="48137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8138" name="Text 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2. </a:t>
            </a:r>
            <a:r>
              <a:rPr lang="th-TH" sz="3600" b="1" dirty="0" smtClean="0"/>
              <a:t>ภาพที่เกิดจากองค์ประกอบจากสมการทางคณิตศาสตร์ ทำให้เกิดภาพ เป็นคุณสมบัติของภาพชนิดใด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25146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ก. </a:t>
            </a:r>
            <a:r>
              <a:rPr lang="th-TH" sz="3200" b="1" dirty="0" smtClean="0"/>
              <a:t>ภาพเวกเตอร์</a:t>
            </a:r>
            <a:endParaRPr lang="th-TH" sz="32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43000" y="32004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ข. </a:t>
            </a:r>
            <a:r>
              <a:rPr lang="th-TH" sz="3200" b="1" dirty="0" smtClean="0"/>
              <a:t>ภาพบิตแมป</a:t>
            </a:r>
            <a:endParaRPr lang="th-TH" sz="32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43000" y="39624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ค. </a:t>
            </a:r>
            <a:r>
              <a:rPr lang="th-TH" sz="3200" b="1" dirty="0" smtClean="0"/>
              <a:t>ภาพบิตแมปและภาพเวกเตอร์</a:t>
            </a:r>
            <a:endParaRPr lang="th-TH" sz="3200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ง. </a:t>
            </a:r>
            <a:r>
              <a:rPr lang="th-TH" sz="3200" b="1" dirty="0" smtClean="0"/>
              <a:t>ภาพโครงร่าง</a:t>
            </a:r>
            <a:endParaRPr lang="th-TH" sz="3200" dirty="0"/>
          </a:p>
        </p:txBody>
      </p:sp>
      <p:sp>
        <p:nvSpPr>
          <p:cNvPr id="5735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735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Back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632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4800" y="1676400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ข้อที่ 3. โปรแกรมใด </a:t>
            </a:r>
            <a:r>
              <a:rPr lang="th-TH" sz="4000" b="1" u="sng" kern="0" dirty="0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ไม่สามารถ </a:t>
            </a:r>
            <a:r>
              <a:rPr lang="th-TH" sz="4000" b="1" kern="0" dirty="0" smtClean="0">
                <a:latin typeface="Angsana New" pitchFamily="18" charset="-34"/>
                <a:cs typeface="+mn-cs"/>
              </a:rPr>
              <a:t>สร้างภาพกราฟิกแบบ 3 มิติ ได้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ก. </a:t>
            </a:r>
            <a:r>
              <a:rPr lang="en-US" sz="4000" b="1" kern="0" dirty="0" smtClean="0">
                <a:latin typeface="Angsana New" pitchFamily="18" charset="-34"/>
                <a:cs typeface="+mn-cs"/>
              </a:rPr>
              <a:t>3Ds MAX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ข. </a:t>
            </a:r>
            <a:r>
              <a:rPr lang="en-US" sz="3600" dirty="0" smtClean="0">
                <a:cs typeface="+mn-cs"/>
              </a:rPr>
              <a:t>Maya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ค. </a:t>
            </a:r>
            <a:r>
              <a:rPr lang="en-US" sz="4000" b="1" kern="0" dirty="0" err="1" smtClean="0">
                <a:latin typeface="Angsana New" pitchFamily="18" charset="-34"/>
                <a:cs typeface="+mn-cs"/>
              </a:rPr>
              <a:t>PhotoScap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ง. </a:t>
            </a:r>
            <a:r>
              <a:rPr lang="en-US" sz="3600" dirty="0" smtClean="0"/>
              <a:t>Blender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530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764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28600" y="1600200"/>
            <a:ext cx="891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ข้อ 4. ภาพที่มีขนาดเท่ากันแต่ความละเอียดต่างกันเพราะเหตุใด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ก.  จำนวน</a:t>
            </a:r>
            <a:r>
              <a:rPr lang="th-TH" sz="4000" b="1" kern="0" dirty="0" err="1" smtClean="0"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latin typeface="Angsana New" pitchFamily="18" charset="-34"/>
              </a:rPr>
              <a:t>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ข.  ขนาดของจุดต่างกัน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ค.  จำนวน</a:t>
            </a:r>
            <a:r>
              <a:rPr lang="th-TH" sz="4000" b="1" kern="0" dirty="0" err="1" smtClean="0"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latin typeface="Angsana New" pitchFamily="18" charset="-34"/>
              </a:rPr>
              <a:t>ต่างกันและขนาดจุดก็ต่างกัน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ง.   ผิดทุกข้อ</a:t>
            </a:r>
          </a:p>
          <a:p>
            <a:endParaRPr lang="th-TH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4280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ข้อ 5. วิธีการจัดเรียงภาพ โดยแบ่งภาพออกเป็นชั้นๆ ซ้อนกัน ใช้สร้างงานคอมพิวเตอร์กราฟิก หมายถึงข้อใด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ก. </a:t>
            </a:r>
            <a:r>
              <a:rPr lang="th-TH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เลเยอร์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ภาพเวกเตอร์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ค. เทคนิคการซ้อนภาพ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ง. การแสดงของภาพ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1510145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6. ข้อ</a:t>
            </a:r>
            <a:r>
              <a:rPr lang="th-TH" sz="3500" b="1" dirty="0">
                <a:latin typeface="Angsana New" pitchFamily="18" charset="-34"/>
              </a:rPr>
              <a:t>ใด</a:t>
            </a:r>
            <a:r>
              <a:rPr lang="th-TH" sz="3500" b="1" dirty="0" smtClean="0">
                <a:latin typeface="Angsana New" pitchFamily="18" charset="-34"/>
              </a:rPr>
              <a:t>กล่าว</a:t>
            </a:r>
            <a:r>
              <a:rPr lang="th-TH" sz="3500" b="1" u="sng" dirty="0" smtClean="0">
                <a:solidFill>
                  <a:srgbClr val="FF0000"/>
                </a:solidFill>
                <a:latin typeface="Angsana New" pitchFamily="18" charset="-34"/>
              </a:rPr>
              <a:t>ถูกต้อง</a:t>
            </a:r>
            <a:r>
              <a:rPr lang="th-TH" sz="3500" b="1" u="sng" dirty="0" smtClean="0">
                <a:latin typeface="Angsana New" pitchFamily="18" charset="-34"/>
              </a:rPr>
              <a:t> </a:t>
            </a:r>
            <a:r>
              <a:rPr lang="th-TH" sz="3500" b="1" dirty="0" smtClean="0">
                <a:latin typeface="Angsana New" pitchFamily="18" charset="-34"/>
              </a:rPr>
              <a:t>เกี่ยวกับ</a:t>
            </a:r>
            <a:r>
              <a:rPr lang="th-TH" sz="3500" b="1" dirty="0">
                <a:latin typeface="Angsana New" pitchFamily="18" charset="-34"/>
              </a:rPr>
              <a:t>หลักการทำงาน</a:t>
            </a:r>
            <a:r>
              <a:rPr lang="th-TH" sz="3500" b="1" dirty="0" smtClean="0">
                <a:latin typeface="Angsana New" pitchFamily="18" charset="-34"/>
              </a:rPr>
              <a:t>ของภาพกราฟิก</a:t>
            </a:r>
            <a:r>
              <a:rPr lang="th-TH" sz="3500" b="1" dirty="0">
                <a:latin typeface="Angsana New" pitchFamily="18" charset="-34"/>
              </a:rPr>
              <a:t>แบบ </a:t>
            </a:r>
            <a:r>
              <a:rPr lang="en-US" sz="3500" b="1" dirty="0">
                <a:latin typeface="Angsana New" pitchFamily="18" charset="-34"/>
              </a:rPr>
              <a:t>Vector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064327" y="2173577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ก. ใช้สร้างภาพ แก้ไขและตกแต่งภาพ เหมาะกับ                  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งานออกแบบภาพถ่ายสตูดิโอ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064327" y="3240377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ภาพเกิดจากจุดสีสี่เหลี่ยมเล็ก ๆหลาย ๆ จุดมาเรียงต่อกันจนเกิดเป็นรูปภาพ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064327" y="4230977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ค. ภาพเกิดจากการอ้างอิงความสัมพันธ์ทางคณิตศาสตร์หรือการคำนวณ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57400" y="5237452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RGB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3255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3256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3400" y="1569244"/>
            <a:ext cx="80772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7. โมเดล</a:t>
            </a:r>
            <a:r>
              <a:rPr lang="th-TH" sz="3500" b="1" dirty="0"/>
              <a:t>สี</a:t>
            </a:r>
            <a:r>
              <a:rPr lang="th-TH" sz="3500" b="1" dirty="0" smtClean="0"/>
              <a:t>ระบบ </a:t>
            </a:r>
            <a:r>
              <a:rPr lang="en-US" sz="3500" b="1" dirty="0" smtClean="0"/>
              <a:t>CMYK </a:t>
            </a:r>
            <a:r>
              <a:rPr lang="th-TH" sz="3500" b="1" dirty="0" smtClean="0"/>
              <a:t>เหมาะ</a:t>
            </a:r>
            <a:r>
              <a:rPr lang="th-TH" sz="3500" b="1" dirty="0"/>
              <a:t>กับ</a:t>
            </a:r>
            <a:r>
              <a:rPr lang="th-TH" sz="3500" b="1" dirty="0" smtClean="0"/>
              <a:t>งานประเภทใด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งานทั่วไป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งานสตูดิโอ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ระบบการพิมพ์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พ่นสีรถยนต์</a:t>
            </a:r>
            <a:endParaRPr lang="th-TH" sz="3500" b="1" dirty="0"/>
          </a:p>
        </p:txBody>
      </p:sp>
      <p:sp>
        <p:nvSpPr>
          <p:cNvPr id="5223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223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1371600"/>
            <a:ext cx="8686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500" b="1" dirty="0" smtClean="0"/>
              <a:t>8. ข้อ</a:t>
            </a:r>
            <a:r>
              <a:rPr lang="th-TH" sz="3500" b="1" dirty="0"/>
              <a:t>ใด</a:t>
            </a:r>
            <a:r>
              <a:rPr lang="th-TH" sz="3500" b="1" dirty="0" smtClean="0"/>
              <a:t>กล่าว</a:t>
            </a:r>
            <a:r>
              <a:rPr lang="th-TH" sz="3500" b="1" u="sng" dirty="0" smtClean="0">
                <a:solidFill>
                  <a:srgbClr val="FF0000"/>
                </a:solidFill>
              </a:rPr>
              <a:t>ไม่ถูกต้อง </a:t>
            </a:r>
            <a:r>
              <a:rPr lang="th-TH" sz="3500" b="1" dirty="0" smtClean="0"/>
              <a:t>เกี่ยวกับ</a:t>
            </a:r>
            <a:r>
              <a:rPr lang="th-TH" sz="3500" b="1" dirty="0"/>
              <a:t>หลักการทำงานของกราฟิกแบบ </a:t>
            </a:r>
            <a:r>
              <a:rPr lang="en-US" sz="3500" b="1" dirty="0">
                <a:latin typeface="Angsana New" pitchFamily="18" charset="-34"/>
              </a:rPr>
              <a:t>Raster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2002542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200" b="1" dirty="0" smtClean="0"/>
              <a:t>ใช้</a:t>
            </a:r>
            <a:r>
              <a:rPr lang="th-TH" sz="3200" b="1" dirty="0"/>
              <a:t>สร้างภาพ แก้ไขและตกแต่งภาพ เหมาะ</a:t>
            </a:r>
            <a:r>
              <a:rPr lang="th-TH" sz="3200" b="1" dirty="0" smtClean="0"/>
              <a:t>กับการ</a:t>
            </a:r>
            <a:r>
              <a:rPr lang="th-TH" sz="3200" b="1" dirty="0" err="1" smtClean="0"/>
              <a:t>สร้างโล</a:t>
            </a:r>
            <a:r>
              <a:rPr lang="th-TH" sz="3200" b="1" dirty="0" smtClean="0"/>
              <a:t>โก้ </a:t>
            </a:r>
          </a:p>
          <a:p>
            <a:pPr marL="514350" indent="-514350">
              <a:spcBef>
                <a:spcPct val="50000"/>
              </a:spcBef>
            </a:pPr>
            <a:endParaRPr lang="th-TH" sz="3200" b="1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1000" y="2895600"/>
            <a:ext cx="68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ข. </a:t>
            </a:r>
            <a:r>
              <a:rPr lang="th-TH" sz="3200" b="1" dirty="0" smtClean="0"/>
              <a:t>สามารถแก้ไขปรับแต่งสี ตกแต่งภาพได้ง่ายและสวยงาม </a:t>
            </a:r>
            <a:endParaRPr lang="th-TH" sz="3200" b="1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Angsana New" pitchFamily="18" charset="-34"/>
              </a:rPr>
              <a:t>ค.โปรแกรมที่นิยมใช้สร้างภาพกราฟิกแบบ </a:t>
            </a:r>
            <a:r>
              <a:rPr lang="en-US" sz="3200" b="1" dirty="0" smtClean="0">
                <a:latin typeface="Angsana New" pitchFamily="18" charset="-34"/>
              </a:rPr>
              <a:t>Raster </a:t>
            </a:r>
            <a:r>
              <a:rPr lang="th-TH" sz="3200" b="1" dirty="0" smtClean="0">
                <a:latin typeface="Angsana New" pitchFamily="18" charset="-34"/>
              </a:rPr>
              <a:t>คือ </a:t>
            </a:r>
            <a:r>
              <a:rPr lang="en-US" sz="3200" b="1" dirty="0" smtClean="0">
                <a:latin typeface="Angsana New" pitchFamily="18" charset="-34"/>
              </a:rPr>
              <a:t>Adobe Photoshop ,Paint </a:t>
            </a:r>
            <a:endParaRPr lang="th-TH" sz="3200" b="1" dirty="0">
              <a:latin typeface="Angsana New" pitchFamily="18" charset="-34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sz="3200" b="1" dirty="0">
                <a:latin typeface="Angsana New" pitchFamily="18" charset="-34"/>
              </a:rPr>
              <a:t>RGB </a:t>
            </a:r>
            <a:r>
              <a:rPr lang="th-TH" sz="3200" b="1" dirty="0"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120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6200" y="6012872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Next</a:t>
            </a:r>
            <a:endParaRPr lang="th-TH" dirty="0"/>
          </a:p>
        </p:txBody>
      </p:sp>
      <p:sp>
        <p:nvSpPr>
          <p:cNvPr id="5120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609600" y="601287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Back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632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33400" y="1676400"/>
            <a:ext cx="8305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ข้อที่ 3. โปรแกรมใดสามารถสร้างภาพกราฟิกแบบ 3 มิติ ได้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ก. </a:t>
            </a:r>
            <a:r>
              <a:rPr lang="en-US" sz="4000" b="1" kern="0" dirty="0" smtClean="0">
                <a:latin typeface="Angsana New" pitchFamily="18" charset="-34"/>
              </a:rPr>
              <a:t>3Ds MAX</a:t>
            </a:r>
            <a:endParaRPr lang="th-TH" sz="4000" b="1" kern="0" dirty="0" smtClean="0">
              <a:latin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ข. </a:t>
            </a:r>
            <a:r>
              <a:rPr lang="en-US" sz="4000" b="1" kern="0" dirty="0" err="1" smtClean="0">
                <a:latin typeface="Angsana New" pitchFamily="18" charset="-34"/>
              </a:rPr>
              <a:t>PhotoShop</a:t>
            </a:r>
            <a:endParaRPr lang="th-TH" sz="4000" b="1" kern="0" dirty="0" smtClean="0">
              <a:latin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ค. </a:t>
            </a:r>
            <a:r>
              <a:rPr lang="en-US" sz="4000" b="1" kern="0" dirty="0" err="1" smtClean="0">
                <a:latin typeface="Angsana New" pitchFamily="18" charset="-34"/>
              </a:rPr>
              <a:t>PhotoScap</a:t>
            </a:r>
            <a:endParaRPr lang="th-TH" sz="4000" b="1" kern="0" dirty="0" smtClean="0">
              <a:latin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ง. </a:t>
            </a:r>
            <a:r>
              <a:rPr lang="en-US" sz="4000" b="1" kern="0" dirty="0" smtClean="0">
                <a:latin typeface="Angsana New" pitchFamily="18" charset="-34"/>
              </a:rPr>
              <a:t>Sony Sound Forge</a:t>
            </a:r>
            <a:endParaRPr lang="th-TH" sz="4000" b="1" kern="0" dirty="0" smtClean="0"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/>
              <a:t>9. ในการแสดงผลของภาพ แบ่งออกเป็นกี่รูปแบบดังข้อใด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2 แบบ คือ เวกเตอร์ และบิตแมป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2 แบบ คือ 2 มิติ และ 3 มิติ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3 แบบ คือ เวกเตอร์ บิตแมป และราสเตอร์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3 แบบ คือ 1 มิติ  2 มิติ และ3 มิติ</a:t>
            </a:r>
            <a:endParaRPr lang="th-TH" sz="4000" b="1" dirty="0"/>
          </a:p>
        </p:txBody>
      </p:sp>
      <p:sp>
        <p:nvSpPr>
          <p:cNvPr id="5018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018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3600" b="1" dirty="0" smtClean="0">
                <a:latin typeface="Angsana New" pitchFamily="18" charset="-34"/>
              </a:rPr>
              <a:t>10. </a:t>
            </a:r>
            <a:r>
              <a:rPr lang="th-TH" sz="3600" b="1" dirty="0" smtClean="0">
                <a:latin typeface="Angsana New" pitchFamily="18" charset="-34"/>
              </a:rPr>
              <a:t>ความละเอียดของภาพและขนาดของจอภาพ มีผลต่อการแสดงภาพบนอุปกรณ์ชนิดเดียวกัน ดังข้อใด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ก. ความจุของภาพเท่ากัน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ข. ราคาเท่ากัน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ค. แสดงผลต่างกัน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ง. ข้อ ข และ ค ถูก</a:t>
            </a:r>
          </a:p>
          <a:p>
            <a:pPr algn="thaiDist">
              <a:spcBef>
                <a:spcPct val="50000"/>
              </a:spcBef>
            </a:pP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4916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791200"/>
            <a:ext cx="838200" cy="533400"/>
          </a:xfrm>
          <a:prstGeom prst="actionButtonHom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8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งาน</a:t>
            </a:r>
            <a:endParaRPr lang="th-TH" sz="4800" b="1" dirty="0">
              <a:ln w="50800"/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5973" y="1523999"/>
            <a:ext cx="857942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thaiDist"/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ให้นักศึกษาออกแบบชิ้นงาน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Vector Graphic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โดยใช้โปรแกรม  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Photoshop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ขนาด  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500 X 500  </a:t>
            </a:r>
            <a:r>
              <a:rPr lang="th-TH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พิก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เซล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5973" y="2756118"/>
            <a:ext cx="84582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1.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วงกลม</a:t>
            </a:r>
          </a:p>
          <a:p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2. 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สี่เหลี่ยม</a:t>
            </a:r>
          </a:p>
          <a:p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            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3.  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หก</a:t>
            </a:r>
            <a:r>
              <a:rPr lang="th-TH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เหลี่ยม</a:t>
            </a:r>
            <a:endParaRPr lang="en-US" b="1" dirty="0" smtClean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	</a:t>
            </a:r>
            <a:r>
              <a:rPr lang="en-US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4.  </a:t>
            </a:r>
            <a:r>
              <a:rPr lang="th-TH" b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สามเหลี่ยม</a:t>
            </a:r>
            <a:r>
              <a:rPr lang="en-US" b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</a:t>
            </a:r>
            <a:endParaRPr lang="th-TH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8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งาน</a:t>
            </a:r>
            <a:endParaRPr lang="th-TH" sz="4800" b="1" dirty="0">
              <a:ln w="50800"/>
              <a:solidFill>
                <a:srgbClr val="FF0000"/>
              </a:solidFill>
              <a:latin typeface="Angsana New" pitchFamily="18" charset="-34"/>
            </a:endParaRPr>
          </a:p>
        </p:txBody>
      </p:sp>
      <p:pic>
        <p:nvPicPr>
          <p:cNvPr id="89090" name="Picture 2" descr="C:\Users\naorung\AppData\Local\Microsoft\Windows\Temporary Internet Files\Content.Outlook\YSR923VL\วงกล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14" y="214714"/>
            <a:ext cx="6428572" cy="6428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8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งาน</a:t>
            </a:r>
            <a:endParaRPr lang="th-TH" sz="4800" b="1" dirty="0">
              <a:ln w="50800"/>
              <a:solidFill>
                <a:srgbClr val="FF0000"/>
              </a:solidFill>
              <a:latin typeface="Angsana New" pitchFamily="18" charset="-34"/>
            </a:endParaRPr>
          </a:p>
        </p:txBody>
      </p:sp>
      <p:pic>
        <p:nvPicPr>
          <p:cNvPr id="90114" name="Picture 2" descr="C:\Users\naorung\AppData\Local\Microsoft\Windows\Temporary Internet Files\Content.Outlook\YSR923VL\สี่เหลี่ย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14" y="214714"/>
            <a:ext cx="6428572" cy="6428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800" b="1" dirty="0" smtClean="0">
                <a:ln w="50800"/>
                <a:solidFill>
                  <a:srgbClr val="FF0000"/>
                </a:solidFill>
                <a:latin typeface="Angsana New" pitchFamily="18" charset="-34"/>
              </a:rPr>
              <a:t>งาน</a:t>
            </a:r>
            <a:endParaRPr lang="th-TH" sz="4800" b="1" dirty="0">
              <a:ln w="50800"/>
              <a:solidFill>
                <a:srgbClr val="FF0000"/>
              </a:solidFill>
              <a:latin typeface="Angsana New" pitchFamily="18" charset="-34"/>
            </a:endParaRPr>
          </a:p>
        </p:txBody>
      </p:sp>
      <p:pic>
        <p:nvPicPr>
          <p:cNvPr id="88066" name="Picture 2" descr="C:\Users\naorung\AppData\Local\Microsoft\Windows\Temporary Internet Files\Content.Outlook\YSR923VL\6 เหลี่ย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9428"/>
            <a:ext cx="6428572" cy="6428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530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764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81000" y="16002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ข้อ 4. ภาพที่มีขนาดเท่ากันแต่ความละเอียดต่างกันเพราะเหตุใด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ก.  จำนวน</a:t>
            </a:r>
            <a:r>
              <a:rPr lang="th-TH" sz="4000" b="1" kern="0" dirty="0" err="1" smtClean="0"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latin typeface="Angsana New" pitchFamily="18" charset="-34"/>
              </a:rPr>
              <a:t>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ข.  ขนาดของจุดต่างกัน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ค.  จำนวน</a:t>
            </a:r>
            <a:r>
              <a:rPr lang="th-TH" sz="4000" b="1" kern="0" dirty="0" err="1" smtClean="0"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latin typeface="Angsana New" pitchFamily="18" charset="-34"/>
              </a:rPr>
              <a:t>ต่างกันและขนาดจุดก็ต่างกัน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ง.   ผิดทุกข้อ</a:t>
            </a:r>
          </a:p>
          <a:p>
            <a:endParaRPr lang="th-TH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4280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ข้อ 5. ข้อใดเป็นหน้าที่และการประยุกต์ใช้</a:t>
            </a:r>
            <a:r>
              <a:rPr lang="th-TH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งานเลเยอร์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ได้อย่างถูกต้อง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ก. </a:t>
            </a:r>
            <a:r>
              <a:rPr lang="th-TH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เลเยอร์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เป็นเหมือนการวางแผ่นใส ซ้อนทับกันเป็นลำดับขั้นขึ้นมาเรื่อยๆ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</a:t>
            </a:r>
            <a:r>
              <a:rPr lang="th-TH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เลเยอร์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เป็นเหมือนการวางกระดาษบาง ซ้อนทับกันเป็นลำดับขั้นขึ้นมาเรื่อยๆ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ค. เป็นวิธีการจัดเรียงภาพ โดยแบ่งภาพออกเป็นชั้นๆ ซ้อนกัน ใช้สร้างงานคอมพิวเตอร์กราฟิก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ง. ข้อ ก และ ค ถูก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1510145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6. ข้อ</a:t>
            </a:r>
            <a:r>
              <a:rPr lang="th-TH" sz="3500" b="1" dirty="0">
                <a:latin typeface="Angsana New" pitchFamily="18" charset="-34"/>
              </a:rPr>
              <a:t>ใดกล่าว</a:t>
            </a:r>
            <a:r>
              <a:rPr lang="th-TH" sz="3500" b="1" u="sng" dirty="0" smtClean="0">
                <a:latin typeface="Angsana New" pitchFamily="18" charset="-34"/>
              </a:rPr>
              <a:t>ถูกต้อง </a:t>
            </a:r>
            <a:r>
              <a:rPr lang="th-TH" sz="3500" b="1" dirty="0" smtClean="0">
                <a:latin typeface="Angsana New" pitchFamily="18" charset="-34"/>
              </a:rPr>
              <a:t>เกี่ยวกับ</a:t>
            </a:r>
            <a:r>
              <a:rPr lang="th-TH" sz="3500" b="1" dirty="0">
                <a:latin typeface="Angsana New" pitchFamily="18" charset="-34"/>
              </a:rPr>
              <a:t>หลักการทำงาน</a:t>
            </a:r>
            <a:r>
              <a:rPr lang="th-TH" sz="3500" b="1" dirty="0" smtClean="0">
                <a:latin typeface="Angsana New" pitchFamily="18" charset="-34"/>
              </a:rPr>
              <a:t>ของภาพกราฟิก</a:t>
            </a:r>
            <a:r>
              <a:rPr lang="th-TH" sz="3500" b="1" dirty="0">
                <a:latin typeface="Angsana New" pitchFamily="18" charset="-34"/>
              </a:rPr>
              <a:t>แบบ </a:t>
            </a:r>
            <a:r>
              <a:rPr lang="en-US" sz="3500" b="1" dirty="0">
                <a:latin typeface="Angsana New" pitchFamily="18" charset="-34"/>
              </a:rPr>
              <a:t>Vector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064327" y="2173577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ก. ใช้สร้างภาพ แก้ไขและตกแต่งภาพ เหมาะกับ                    การ</a:t>
            </a:r>
            <a:r>
              <a:rPr lang="th-TH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สร้างโล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โก้ และ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ออกแบบนิตยสาร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064327" y="3240377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ภาพเกิดจากจุดสีสี่เหลี่ยมเล็ก ๆหลาย ๆ จุดมาเรียงต่อกันจนเกิดเป็นรูปภาพ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064327" y="4230977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ค. ภาพเกิดจากการอ้างอิงความสัมพันธ์ทางคณิตศาสตร์หรือการคำนวณ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57400" y="5237452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RGB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3255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3256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61654" y="1569244"/>
            <a:ext cx="68441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7. โมเดล</a:t>
            </a:r>
            <a:r>
              <a:rPr lang="th-TH" sz="3500" b="1" dirty="0"/>
              <a:t>สีระบบใดที่เหมาะกับงาน</a:t>
            </a:r>
            <a:r>
              <a:rPr lang="th-TH" sz="3500" b="1" dirty="0" smtClean="0"/>
              <a:t>พิมพ์มากที่สุด</a:t>
            </a:r>
            <a:endParaRPr lang="th-TH" sz="3500" b="1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37855" y="2712244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ก. </a:t>
            </a:r>
            <a:r>
              <a:rPr lang="en-US" sz="3200" b="1">
                <a:latin typeface="Angsana New" pitchFamily="18" charset="-34"/>
              </a:rPr>
              <a:t>RGB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76255" y="2712244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</a:rPr>
              <a:t>ข. </a:t>
            </a:r>
            <a:r>
              <a:rPr lang="en-US" sz="3200" b="1" dirty="0">
                <a:latin typeface="Angsana New" pitchFamily="18" charset="-34"/>
              </a:rPr>
              <a:t>CMYK</a:t>
            </a:r>
            <a:endParaRPr lang="th-TH" sz="3200" b="1" dirty="0">
              <a:latin typeface="Angsana New" pitchFamily="18" charset="-34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37855" y="3931444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ค. </a:t>
            </a:r>
            <a:r>
              <a:rPr lang="en-US" sz="3200" b="1">
                <a:latin typeface="Angsana New" pitchFamily="18" charset="-34"/>
              </a:rPr>
              <a:t>HSB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007428" y="394205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ง. </a:t>
            </a:r>
            <a:r>
              <a:rPr lang="en-US" sz="3200" b="1">
                <a:latin typeface="Angsana New" pitchFamily="18" charset="-34"/>
              </a:rPr>
              <a:t>LAB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5223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223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1tgp_medical_3color">
  <a:themeElements>
    <a:clrScheme name="071tgp_medical_3color 2">
      <a:dk1>
        <a:srgbClr val="000000"/>
      </a:dk1>
      <a:lt1>
        <a:srgbClr val="FFFFFF"/>
      </a:lt1>
      <a:dk2>
        <a:srgbClr val="1C4590"/>
      </a:dk2>
      <a:lt2>
        <a:srgbClr val="DDDDDD"/>
      </a:lt2>
      <a:accent1>
        <a:srgbClr val="B13621"/>
      </a:accent1>
      <a:accent2>
        <a:srgbClr val="5940D6"/>
      </a:accent2>
      <a:accent3>
        <a:srgbClr val="FFFFFF"/>
      </a:accent3>
      <a:accent4>
        <a:srgbClr val="000000"/>
      </a:accent4>
      <a:accent5>
        <a:srgbClr val="D5AEAB"/>
      </a:accent5>
      <a:accent6>
        <a:srgbClr val="5039C2"/>
      </a:accent6>
      <a:hlink>
        <a:srgbClr val="7DBE4C"/>
      </a:hlink>
      <a:folHlink>
        <a:srgbClr val="308DEA"/>
      </a:folHlink>
    </a:clrScheme>
    <a:fontScheme name="071tgp_medical_3colo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71tgp_medical_3color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medical_3color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medical_3color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092TGp_new globe_v2</Template>
  <TotalTime>1790</TotalTime>
  <Words>3077</Words>
  <Application>Microsoft Office PowerPoint</Application>
  <PresentationFormat>On-screen Show (4:3)</PresentationFormat>
  <Paragraphs>333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071tgp_medical_3color</vt:lpstr>
      <vt:lpstr>Image</vt:lpstr>
      <vt:lpstr>Digital Image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ภาพ 2 มิติ(2D Graphic)</vt:lpstr>
      <vt:lpstr>ภาพเวกเตอร์ (Vector Graphic)</vt:lpstr>
      <vt:lpstr>ภาพเวกเตอร์</vt:lpstr>
      <vt:lpstr>    ไฟล์ภาพเวกเตอร์หลายรูปแบบ ซึ่งมีนามสกุลแตกต่างกันออกไป เช่น Al, Cdr, Cgm, Cmx, Drw, Eps, Pdf, Pct, Pic, Plt และ Wmf  เป็นต้น ขึ้นอยู่กับโปรแกรมที่ใช้สร้าง มักเขียนโครงร่างขึ้นมาก่อน แล้วจึงตกแต่งภาพให้สวยงาม</vt:lpstr>
      <vt:lpstr>ภาพเวกเตอร์ เป็นไฟล์ขนาดเล็ก สามารถปรับปรุงโครงร่างของภาพได้แม้จะเป็นเส้นบางๆ และสามารถย่อขยายภาพได้โดยไม่สูญเสียคุณภาพ</vt:lpstr>
      <vt:lpstr>Slide 24</vt:lpstr>
      <vt:lpstr>Slide 25</vt:lpstr>
      <vt:lpstr>ภาพ 3 มิติ (3D Image)</vt:lpstr>
      <vt:lpstr>Slide 27</vt:lpstr>
      <vt:lpstr>รูปแบบไฟล์ข้อมูลภาพ (Image File Format)</vt:lpstr>
      <vt:lpstr>รูปแบบไฟล์ข้อมูลภาพ (Image File Format)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การสร้าง Animation ด้วยโปรแกรม Flash</dc:title>
  <dc:creator>name</dc:creator>
  <cp:lastModifiedBy>naorung</cp:lastModifiedBy>
  <cp:revision>107</cp:revision>
  <dcterms:created xsi:type="dcterms:W3CDTF">2009-08-12T03:47:33Z</dcterms:created>
  <dcterms:modified xsi:type="dcterms:W3CDTF">2014-10-11T02:18:25Z</dcterms:modified>
</cp:coreProperties>
</file>